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diagrams/layout1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theme/themeOverride3.xml" ContentType="application/vnd.openxmlformats-officedocument.themeOverr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3"/>
  </p:notesMasterIdLst>
  <p:handoutMasterIdLst>
    <p:handoutMasterId r:id="rId104"/>
  </p:handoutMasterIdLst>
  <p:sldIdLst>
    <p:sldId id="473" r:id="rId2"/>
    <p:sldId id="472" r:id="rId3"/>
    <p:sldId id="475" r:id="rId4"/>
    <p:sldId id="366" r:id="rId5"/>
    <p:sldId id="364" r:id="rId6"/>
    <p:sldId id="436" r:id="rId7"/>
    <p:sldId id="437" r:id="rId8"/>
    <p:sldId id="435" r:id="rId9"/>
    <p:sldId id="365" r:id="rId10"/>
    <p:sldId id="430" r:id="rId11"/>
    <p:sldId id="440" r:id="rId12"/>
    <p:sldId id="432" r:id="rId13"/>
    <p:sldId id="431" r:id="rId14"/>
    <p:sldId id="433" r:id="rId15"/>
    <p:sldId id="441" r:id="rId16"/>
    <p:sldId id="442" r:id="rId17"/>
    <p:sldId id="552" r:id="rId18"/>
    <p:sldId id="362" r:id="rId19"/>
    <p:sldId id="387" r:id="rId20"/>
    <p:sldId id="477" r:id="rId21"/>
    <p:sldId id="388" r:id="rId22"/>
    <p:sldId id="478" r:id="rId23"/>
    <p:sldId id="460" r:id="rId24"/>
    <p:sldId id="461" r:id="rId25"/>
    <p:sldId id="462" r:id="rId26"/>
    <p:sldId id="268" r:id="rId27"/>
    <p:sldId id="479" r:id="rId28"/>
    <p:sldId id="426" r:id="rId29"/>
    <p:sldId id="427" r:id="rId30"/>
    <p:sldId id="449" r:id="rId31"/>
    <p:sldId id="262" r:id="rId32"/>
    <p:sldId id="476" r:id="rId33"/>
    <p:sldId id="264" r:id="rId34"/>
    <p:sldId id="269" r:id="rId35"/>
    <p:sldId id="450" r:id="rId36"/>
    <p:sldId id="305" r:id="rId37"/>
    <p:sldId id="468" r:id="rId38"/>
    <p:sldId id="469" r:id="rId39"/>
    <p:sldId id="470" r:id="rId40"/>
    <p:sldId id="471" r:id="rId41"/>
    <p:sldId id="549" r:id="rId42"/>
    <p:sldId id="480" r:id="rId43"/>
    <p:sldId id="481" r:id="rId44"/>
    <p:sldId id="483" r:id="rId45"/>
    <p:sldId id="484" r:id="rId46"/>
    <p:sldId id="485" r:id="rId47"/>
    <p:sldId id="453" r:id="rId48"/>
    <p:sldId id="458" r:id="rId49"/>
    <p:sldId id="459" r:id="rId50"/>
    <p:sldId id="286" r:id="rId51"/>
    <p:sldId id="457" r:id="rId52"/>
    <p:sldId id="486" r:id="rId53"/>
    <p:sldId id="492" r:id="rId54"/>
    <p:sldId id="538" r:id="rId55"/>
    <p:sldId id="490" r:id="rId56"/>
    <p:sldId id="491" r:id="rId57"/>
    <p:sldId id="514" r:id="rId58"/>
    <p:sldId id="515" r:id="rId59"/>
    <p:sldId id="551" r:id="rId60"/>
    <p:sldId id="553" r:id="rId61"/>
    <p:sldId id="501" r:id="rId62"/>
    <p:sldId id="550" r:id="rId63"/>
    <p:sldId id="508" r:id="rId64"/>
    <p:sldId id="509" r:id="rId65"/>
    <p:sldId id="511" r:id="rId66"/>
    <p:sldId id="518" r:id="rId67"/>
    <p:sldId id="523" r:id="rId68"/>
    <p:sldId id="524" r:id="rId69"/>
    <p:sldId id="525" r:id="rId70"/>
    <p:sldId id="526" r:id="rId71"/>
    <p:sldId id="527" r:id="rId72"/>
    <p:sldId id="528" r:id="rId73"/>
    <p:sldId id="529" r:id="rId74"/>
    <p:sldId id="539" r:id="rId75"/>
    <p:sldId id="540" r:id="rId76"/>
    <p:sldId id="541" r:id="rId77"/>
    <p:sldId id="542" r:id="rId78"/>
    <p:sldId id="533" r:id="rId79"/>
    <p:sldId id="534" r:id="rId80"/>
    <p:sldId id="547" r:id="rId81"/>
    <p:sldId id="548" r:id="rId82"/>
    <p:sldId id="571" r:id="rId83"/>
    <p:sldId id="554" r:id="rId84"/>
    <p:sldId id="555" r:id="rId85"/>
    <p:sldId id="556" r:id="rId86"/>
    <p:sldId id="557" r:id="rId87"/>
    <p:sldId id="558" r:id="rId88"/>
    <p:sldId id="559" r:id="rId89"/>
    <p:sldId id="560" r:id="rId90"/>
    <p:sldId id="561" r:id="rId91"/>
    <p:sldId id="562" r:id="rId92"/>
    <p:sldId id="563" r:id="rId93"/>
    <p:sldId id="572" r:id="rId94"/>
    <p:sldId id="564" r:id="rId95"/>
    <p:sldId id="565" r:id="rId96"/>
    <p:sldId id="566" r:id="rId97"/>
    <p:sldId id="567" r:id="rId98"/>
    <p:sldId id="568" r:id="rId99"/>
    <p:sldId id="569" r:id="rId100"/>
    <p:sldId id="570" r:id="rId101"/>
    <p:sldId id="304" r:id="rId102"/>
  </p:sldIdLst>
  <p:sldSz cx="9144000" cy="6858000" type="screen4x3"/>
  <p:notesSz cx="6811963" cy="9945688"/>
  <p:defaultTextStyle>
    <a:defPPr>
      <a:defRPr lang="th-TH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4A206A"/>
    <a:srgbClr val="005426"/>
    <a:srgbClr val="002E15"/>
    <a:srgbClr val="0000FF"/>
    <a:srgbClr val="0000CC"/>
    <a:srgbClr val="820000"/>
    <a:srgbClr val="461E6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62" autoAdjust="0"/>
    <p:restoredTop sz="93368" autoAdjust="0"/>
  </p:normalViewPr>
  <p:slideViewPr>
    <p:cSldViewPr>
      <p:cViewPr varScale="1">
        <p:scale>
          <a:sx n="37" d="100"/>
          <a:sy n="37" d="100"/>
        </p:scale>
        <p:origin x="-55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16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heme" Target="theme/theme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108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D97133-7F05-4F96-BDC3-D17AA4A2AF7B}" type="doc">
      <dgm:prSet loTypeId="urn:microsoft.com/office/officeart/2005/8/layout/chevron2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5702C061-B958-4702-A627-FE5D26702DB7}">
      <dgm:prSet phldrT="[ข้อความ]" custT="1"/>
      <dgm:spPr/>
      <dgm:t>
        <a:bodyPr/>
        <a:lstStyle/>
        <a:p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ประกาศ </a:t>
          </a:r>
          <a:r>
            <a:rPr lang="th-TH" sz="2800" b="1" dirty="0" err="1" smtClean="0">
              <a:latin typeface="TH SarabunPSK" pitchFamily="34" charset="-34"/>
              <a:cs typeface="TH SarabunPSK" pitchFamily="34" charset="-34"/>
            </a:rPr>
            <a:t>คสช.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 ๖๘/๒๕๕๗</a:t>
          </a:r>
          <a:endParaRPr lang="th-TH" sz="2800" b="1" dirty="0">
            <a:latin typeface="TH SarabunPSK" pitchFamily="34" charset="-34"/>
            <a:cs typeface="TH SarabunPSK" pitchFamily="34" charset="-34"/>
          </a:endParaRPr>
        </a:p>
      </dgm:t>
    </dgm:pt>
    <dgm:pt modelId="{00FF8258-C8F2-45B4-A5D6-D05C0E1A81D0}" type="parTrans" cxnId="{F353BE94-B9A5-4651-A88B-4A3B2C844B26}">
      <dgm:prSet/>
      <dgm:spPr/>
      <dgm:t>
        <a:bodyPr/>
        <a:lstStyle/>
        <a:p>
          <a:endParaRPr lang="th-TH"/>
        </a:p>
      </dgm:t>
    </dgm:pt>
    <dgm:pt modelId="{10D98CE2-FC32-476B-8077-6A6AAD7804E8}" type="sibTrans" cxnId="{F353BE94-B9A5-4651-A88B-4A3B2C844B26}">
      <dgm:prSet/>
      <dgm:spPr/>
      <dgm:t>
        <a:bodyPr/>
        <a:lstStyle/>
        <a:p>
          <a:endParaRPr lang="th-TH"/>
        </a:p>
      </dgm:t>
    </dgm:pt>
    <dgm:pt modelId="{C0B3A1C4-B404-44AE-9781-6A64931D5E3D}">
      <dgm:prSet phldrT="[ข้อความ]" custT="1"/>
      <dgm:spPr/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ผ่อนผันให้นายจ้างจัดทำบัญชีแรงงานต่างด้าวเพื่อความคุ้มครองในการทำงาน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D556C73D-9E21-426C-8181-EFB0584BCAAD}" type="parTrans" cxnId="{5594A845-5AC6-46FB-B7E9-C60B27C0BDF1}">
      <dgm:prSet/>
      <dgm:spPr/>
      <dgm:t>
        <a:bodyPr/>
        <a:lstStyle/>
        <a:p>
          <a:endParaRPr lang="th-TH"/>
        </a:p>
      </dgm:t>
    </dgm:pt>
    <dgm:pt modelId="{1AAF50AB-FF2C-43C6-AF3F-23FA4A747719}" type="sibTrans" cxnId="{5594A845-5AC6-46FB-B7E9-C60B27C0BDF1}">
      <dgm:prSet/>
      <dgm:spPr/>
      <dgm:t>
        <a:bodyPr/>
        <a:lstStyle/>
        <a:p>
          <a:endParaRPr lang="th-TH"/>
        </a:p>
      </dgm:t>
    </dgm:pt>
    <dgm:pt modelId="{9190B4D9-91D0-4BBA-87BA-51BB7A5BE731}">
      <dgm:prSet phldrT="[ข้อความ]" custT="1"/>
      <dgm:spPr/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ให้ทุกส่วนราชการบังคับใช้กฎหมายอย่างจริงจังเพื่อลดปัญหาการค้ามนุษย์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37192C18-F14C-4D71-93FC-DB3ECF65BD33}" type="parTrans" cxnId="{D189F919-F6DB-4344-ACA0-623A57066ACD}">
      <dgm:prSet/>
      <dgm:spPr/>
      <dgm:t>
        <a:bodyPr/>
        <a:lstStyle/>
        <a:p>
          <a:endParaRPr lang="th-TH"/>
        </a:p>
      </dgm:t>
    </dgm:pt>
    <dgm:pt modelId="{2F8D458F-B628-4261-8CBB-80A18AB4E994}" type="sibTrans" cxnId="{D189F919-F6DB-4344-ACA0-623A57066ACD}">
      <dgm:prSet/>
      <dgm:spPr/>
      <dgm:t>
        <a:bodyPr/>
        <a:lstStyle/>
        <a:p>
          <a:endParaRPr lang="th-TH"/>
        </a:p>
      </dgm:t>
    </dgm:pt>
    <dgm:pt modelId="{848934EB-1527-4AE5-A84E-8945447CEB56}">
      <dgm:prSet phldrT="[ข้อความ]" custT="1"/>
      <dgm:spPr/>
      <dgm:t>
        <a:bodyPr/>
        <a:lstStyle/>
        <a:p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ประกาศ </a:t>
          </a:r>
          <a:r>
            <a:rPr lang="th-TH" sz="2800" b="1" dirty="0" err="1" smtClean="0">
              <a:latin typeface="TH SarabunPSK" pitchFamily="34" charset="-34"/>
              <a:cs typeface="TH SarabunPSK" pitchFamily="34" charset="-34"/>
            </a:rPr>
            <a:t>คสช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. ๗๐/๒๕๕๗</a:t>
          </a:r>
          <a:endParaRPr lang="th-TH" sz="2800" b="1" dirty="0">
            <a:latin typeface="TH SarabunPSK" pitchFamily="34" charset="-34"/>
            <a:cs typeface="TH SarabunPSK" pitchFamily="34" charset="-34"/>
          </a:endParaRPr>
        </a:p>
      </dgm:t>
    </dgm:pt>
    <dgm:pt modelId="{00376E49-C9E5-4678-A7D3-B77E40B4D24F}" type="parTrans" cxnId="{0FAD715A-611D-4D9E-A22D-B60DA81E568F}">
      <dgm:prSet/>
      <dgm:spPr/>
      <dgm:t>
        <a:bodyPr/>
        <a:lstStyle/>
        <a:p>
          <a:endParaRPr lang="th-TH"/>
        </a:p>
      </dgm:t>
    </dgm:pt>
    <dgm:pt modelId="{32370DF1-8B81-463C-A02E-BFA4455FE81E}" type="sibTrans" cxnId="{0FAD715A-611D-4D9E-A22D-B60DA81E568F}">
      <dgm:prSet/>
      <dgm:spPr/>
      <dgm:t>
        <a:bodyPr/>
        <a:lstStyle/>
        <a:p>
          <a:endParaRPr lang="th-TH"/>
        </a:p>
      </dgm:t>
    </dgm:pt>
    <dgm:pt modelId="{580DFD9B-83EE-4520-8A9D-7816B22CF453}">
      <dgm:prSet phldrT="[ข้อความ]" custT="1"/>
      <dgm:spPr/>
      <dgm:t>
        <a:bodyPr/>
        <a:lstStyle/>
        <a:p>
          <a:pPr algn="thaiDist"/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จัดตั้งศูนย์บริการจดทะเบียนแรงงานต่างด้าวแบบเบ็ดเสร็จในทุกจังหวัดเพื่อจัดระเบียบแรงงานต่างด้าว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C0ADB2BA-04A9-4954-9A97-FE13C667CCE4}" type="parTrans" cxnId="{9118E320-AB6E-4A4F-9171-AA4CF3094EFF}">
      <dgm:prSet/>
      <dgm:spPr/>
      <dgm:t>
        <a:bodyPr/>
        <a:lstStyle/>
        <a:p>
          <a:endParaRPr lang="th-TH"/>
        </a:p>
      </dgm:t>
    </dgm:pt>
    <dgm:pt modelId="{3A0A6C2B-749B-4BB9-BC60-E278F64BFDB7}" type="sibTrans" cxnId="{9118E320-AB6E-4A4F-9171-AA4CF3094EFF}">
      <dgm:prSet/>
      <dgm:spPr/>
      <dgm:t>
        <a:bodyPr/>
        <a:lstStyle/>
        <a:p>
          <a:endParaRPr lang="th-TH"/>
        </a:p>
      </dgm:t>
    </dgm:pt>
    <dgm:pt modelId="{A4361E59-AFB9-43B3-9E84-4B527489E60F}">
      <dgm:prSet phldrT="[ข้อความ]" custT="1"/>
      <dgm:spPr/>
      <dgm:t>
        <a:bodyPr/>
        <a:lstStyle/>
        <a:p>
          <a:pPr algn="thaiDist"/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ออกใบอนุญาตทำงานชั่วคราวแก่แรงงานต่างด้าวผิดกฎหมายเพื่อเข้าสู่กระบวนการตามที่กฎหมายบัญญัติไว้ต่อไป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FC242F15-12AE-4B74-8C8D-90038449A8DB}" type="parTrans" cxnId="{24C966E4-AFBA-4CDB-B8E2-59FA131EC7E8}">
      <dgm:prSet/>
      <dgm:spPr/>
      <dgm:t>
        <a:bodyPr/>
        <a:lstStyle/>
        <a:p>
          <a:endParaRPr lang="th-TH"/>
        </a:p>
      </dgm:t>
    </dgm:pt>
    <dgm:pt modelId="{2CE7EAC0-73DE-4962-A1E9-627965DB49CA}" type="sibTrans" cxnId="{24C966E4-AFBA-4CDB-B8E2-59FA131EC7E8}">
      <dgm:prSet/>
      <dgm:spPr/>
      <dgm:t>
        <a:bodyPr/>
        <a:lstStyle/>
        <a:p>
          <a:endParaRPr lang="th-TH"/>
        </a:p>
      </dgm:t>
    </dgm:pt>
    <dgm:pt modelId="{9F2C2FA7-9EB9-4140-A8F1-BFCACC5E3E7B}">
      <dgm:prSet phldrT="[ข้อความ]" custT="1"/>
      <dgm:spPr/>
      <dgm:t>
        <a:bodyPr/>
        <a:lstStyle/>
        <a:p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ประกาศ </a:t>
          </a:r>
          <a:r>
            <a:rPr lang="th-TH" sz="2800" b="1" dirty="0" err="1" smtClean="0">
              <a:latin typeface="TH SarabunPSK" pitchFamily="34" charset="-34"/>
              <a:cs typeface="TH SarabunPSK" pitchFamily="34" charset="-34"/>
            </a:rPr>
            <a:t>คสช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. ๑๑๘/๒๕๕๗</a:t>
          </a:r>
          <a:endParaRPr lang="th-TH" sz="2800" b="1" dirty="0">
            <a:latin typeface="TH SarabunPSK" pitchFamily="34" charset="-34"/>
            <a:cs typeface="TH SarabunPSK" pitchFamily="34" charset="-34"/>
          </a:endParaRPr>
        </a:p>
      </dgm:t>
    </dgm:pt>
    <dgm:pt modelId="{4D11919D-BE70-4442-BE78-11F3FAF8C237}" type="parTrans" cxnId="{6A1D4220-A682-4434-B765-59D248EF0D52}">
      <dgm:prSet/>
      <dgm:spPr/>
      <dgm:t>
        <a:bodyPr/>
        <a:lstStyle/>
        <a:p>
          <a:endParaRPr lang="th-TH"/>
        </a:p>
      </dgm:t>
    </dgm:pt>
    <dgm:pt modelId="{0B8B168E-3FDE-4F56-B149-87C2B7AF8803}" type="sibTrans" cxnId="{6A1D4220-A682-4434-B765-59D248EF0D52}">
      <dgm:prSet/>
      <dgm:spPr/>
      <dgm:t>
        <a:bodyPr/>
        <a:lstStyle/>
        <a:p>
          <a:endParaRPr lang="th-TH"/>
        </a:p>
      </dgm:t>
    </dgm:pt>
    <dgm:pt modelId="{9E9D9C5D-E6C2-4339-A447-4A79EFA1E2D7}">
      <dgm:prSet phldrT="[ข้อความ]"/>
      <dgm:spPr/>
      <dgm:t>
        <a:bodyPr/>
        <a:lstStyle/>
        <a:p>
          <a:pPr algn="thaiDist"/>
          <a:r>
            <a:rPr lang="th-TH" b="1" dirty="0" smtClean="0">
              <a:latin typeface="TH SarabunPSK" pitchFamily="34" charset="-34"/>
              <a:cs typeface="TH SarabunPSK" pitchFamily="34" charset="-34"/>
            </a:rPr>
            <a:t>ขยายระยะเวลาการแจ้งความประสงค์ในการเข้าทำงานในประเทศไทย</a:t>
          </a:r>
          <a:endParaRPr lang="th-TH" b="1" dirty="0">
            <a:latin typeface="TH SarabunPSK" pitchFamily="34" charset="-34"/>
            <a:cs typeface="TH SarabunPSK" pitchFamily="34" charset="-34"/>
          </a:endParaRPr>
        </a:p>
      </dgm:t>
    </dgm:pt>
    <dgm:pt modelId="{59557DC1-41FF-4E7E-ACAA-CFEC466BD399}" type="parTrans" cxnId="{AAA8B483-2E6B-4568-9F7A-A87DF23C7F0E}">
      <dgm:prSet/>
      <dgm:spPr/>
      <dgm:t>
        <a:bodyPr/>
        <a:lstStyle/>
        <a:p>
          <a:endParaRPr lang="th-TH"/>
        </a:p>
      </dgm:t>
    </dgm:pt>
    <dgm:pt modelId="{0CFEC01F-3928-4B78-97E0-A0F76EC00680}" type="sibTrans" cxnId="{AAA8B483-2E6B-4568-9F7A-A87DF23C7F0E}">
      <dgm:prSet/>
      <dgm:spPr/>
      <dgm:t>
        <a:bodyPr/>
        <a:lstStyle/>
        <a:p>
          <a:endParaRPr lang="th-TH"/>
        </a:p>
      </dgm:t>
    </dgm:pt>
    <dgm:pt modelId="{8521020D-8745-4C61-B740-EB4C879753AA}">
      <dgm:prSet phldrT="[ข้อความ]"/>
      <dgm:spPr/>
      <dgm:t>
        <a:bodyPr/>
        <a:lstStyle/>
        <a:p>
          <a:pPr algn="thaiDist"/>
          <a:r>
            <a:rPr lang="th-TH" b="1" dirty="0" smtClean="0">
              <a:latin typeface="TH SarabunPSK" pitchFamily="34" charset="-34"/>
              <a:cs typeface="TH SarabunPSK" pitchFamily="34" charset="-34"/>
            </a:rPr>
            <a:t>ให้ส่วนราชการตรวจสอบ และบังคับใช้กฎหมายกับแรงงานต่างด้าวและผู้เกี่ยวข้องอย่างเคร่งครัด</a:t>
          </a:r>
          <a:endParaRPr lang="th-TH" b="1" dirty="0">
            <a:latin typeface="TH SarabunPSK" pitchFamily="34" charset="-34"/>
            <a:cs typeface="TH SarabunPSK" pitchFamily="34" charset="-34"/>
          </a:endParaRPr>
        </a:p>
      </dgm:t>
    </dgm:pt>
    <dgm:pt modelId="{9E68BE32-29E0-4D13-AD73-26FB42C99B20}" type="parTrans" cxnId="{2BE2885E-F0F9-4F40-8A5D-5748FB570B4C}">
      <dgm:prSet/>
      <dgm:spPr/>
      <dgm:t>
        <a:bodyPr/>
        <a:lstStyle/>
        <a:p>
          <a:endParaRPr lang="th-TH"/>
        </a:p>
      </dgm:t>
    </dgm:pt>
    <dgm:pt modelId="{4E630835-1E39-4918-A443-FF2D340298B2}" type="sibTrans" cxnId="{2BE2885E-F0F9-4F40-8A5D-5748FB570B4C}">
      <dgm:prSet/>
      <dgm:spPr/>
      <dgm:t>
        <a:bodyPr/>
        <a:lstStyle/>
        <a:p>
          <a:endParaRPr lang="th-TH"/>
        </a:p>
      </dgm:t>
    </dgm:pt>
    <dgm:pt modelId="{82E9899E-CFFE-4A38-B2A0-D1E1B4939AD8}" type="pres">
      <dgm:prSet presAssocID="{E1D97133-7F05-4F96-BDC3-D17AA4A2AF7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FB4B88CC-47B7-47A6-8EF5-46BA3439A0CC}" type="pres">
      <dgm:prSet presAssocID="{5702C061-B958-4702-A627-FE5D26702DB7}" presName="composite" presStyleCnt="0"/>
      <dgm:spPr/>
      <dgm:t>
        <a:bodyPr/>
        <a:lstStyle/>
        <a:p>
          <a:endParaRPr lang="th-TH"/>
        </a:p>
      </dgm:t>
    </dgm:pt>
    <dgm:pt modelId="{4587E6A1-DCB9-45CB-9822-842BA311AEB4}" type="pres">
      <dgm:prSet presAssocID="{5702C061-B958-4702-A627-FE5D26702DB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6FFAF21-C27F-47E1-9C4C-A47C1967B693}" type="pres">
      <dgm:prSet presAssocID="{5702C061-B958-4702-A627-FE5D26702DB7}" presName="descendantText" presStyleLbl="alignAcc1" presStyleIdx="0" presStyleCnt="3" custLinFactNeighborX="375" custLinFactNeighborY="25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B6DF097-0461-4979-AC71-B0835F07771C}" type="pres">
      <dgm:prSet presAssocID="{10D98CE2-FC32-476B-8077-6A6AAD7804E8}" presName="sp" presStyleCnt="0"/>
      <dgm:spPr/>
      <dgm:t>
        <a:bodyPr/>
        <a:lstStyle/>
        <a:p>
          <a:endParaRPr lang="th-TH"/>
        </a:p>
      </dgm:t>
    </dgm:pt>
    <dgm:pt modelId="{3D28683B-37DE-4A52-A937-21BB7B48518C}" type="pres">
      <dgm:prSet presAssocID="{848934EB-1527-4AE5-A84E-8945447CEB56}" presName="composite" presStyleCnt="0"/>
      <dgm:spPr/>
      <dgm:t>
        <a:bodyPr/>
        <a:lstStyle/>
        <a:p>
          <a:endParaRPr lang="th-TH"/>
        </a:p>
      </dgm:t>
    </dgm:pt>
    <dgm:pt modelId="{EDAF6A3F-A177-491D-9EDB-730115E5F4F2}" type="pres">
      <dgm:prSet presAssocID="{848934EB-1527-4AE5-A84E-8945447CEB5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A06A414-AA60-4CE2-ADA1-AEF93D3626E0}" type="pres">
      <dgm:prSet presAssocID="{848934EB-1527-4AE5-A84E-8945447CEB56}" presName="descendantText" presStyleLbl="alignAcc1" presStyleIdx="1" presStyleCnt="3" custScaleY="12330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19CE78E-AF71-4601-9299-90568FC2BC73}" type="pres">
      <dgm:prSet presAssocID="{32370DF1-8B81-463C-A02E-BFA4455FE81E}" presName="sp" presStyleCnt="0"/>
      <dgm:spPr/>
      <dgm:t>
        <a:bodyPr/>
        <a:lstStyle/>
        <a:p>
          <a:endParaRPr lang="th-TH"/>
        </a:p>
      </dgm:t>
    </dgm:pt>
    <dgm:pt modelId="{25B4C795-C5D1-422F-A36A-077EA2A9A700}" type="pres">
      <dgm:prSet presAssocID="{9F2C2FA7-9EB9-4140-A8F1-BFCACC5E3E7B}" presName="composite" presStyleCnt="0"/>
      <dgm:spPr/>
      <dgm:t>
        <a:bodyPr/>
        <a:lstStyle/>
        <a:p>
          <a:endParaRPr lang="th-TH"/>
        </a:p>
      </dgm:t>
    </dgm:pt>
    <dgm:pt modelId="{BA9253E1-A3D8-4041-BDE8-5C0CBD2CDFBE}" type="pres">
      <dgm:prSet presAssocID="{9F2C2FA7-9EB9-4140-A8F1-BFCACC5E3E7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51CFD38-EE28-4783-AAFD-62B1A2B14906}" type="pres">
      <dgm:prSet presAssocID="{9F2C2FA7-9EB9-4140-A8F1-BFCACC5E3E7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189F919-F6DB-4344-ACA0-623A57066ACD}" srcId="{5702C061-B958-4702-A627-FE5D26702DB7}" destId="{9190B4D9-91D0-4BBA-87BA-51BB7A5BE731}" srcOrd="1" destOrd="0" parTransId="{37192C18-F14C-4D71-93FC-DB3ECF65BD33}" sibTransId="{2F8D458F-B628-4261-8CBB-80A18AB4E994}"/>
    <dgm:cxn modelId="{5AAF2C39-3858-4BF4-8CBC-14C033EC5968}" type="presOf" srcId="{5702C061-B958-4702-A627-FE5D26702DB7}" destId="{4587E6A1-DCB9-45CB-9822-842BA311AEB4}" srcOrd="0" destOrd="0" presId="urn:microsoft.com/office/officeart/2005/8/layout/chevron2"/>
    <dgm:cxn modelId="{BB66489B-19DF-4A15-8BF3-C87C89B9E398}" type="presOf" srcId="{A4361E59-AFB9-43B3-9E84-4B527489E60F}" destId="{5A06A414-AA60-4CE2-ADA1-AEF93D3626E0}" srcOrd="0" destOrd="1" presId="urn:microsoft.com/office/officeart/2005/8/layout/chevron2"/>
    <dgm:cxn modelId="{DF7D4EAF-5AD1-4B93-9F1E-DE01B0D04389}" type="presOf" srcId="{9F2C2FA7-9EB9-4140-A8F1-BFCACC5E3E7B}" destId="{BA9253E1-A3D8-4041-BDE8-5C0CBD2CDFBE}" srcOrd="0" destOrd="0" presId="urn:microsoft.com/office/officeart/2005/8/layout/chevron2"/>
    <dgm:cxn modelId="{63B8FE22-D8FD-4571-9535-FEB0A099C15C}" type="presOf" srcId="{9190B4D9-91D0-4BBA-87BA-51BB7A5BE731}" destId="{86FFAF21-C27F-47E1-9C4C-A47C1967B693}" srcOrd="0" destOrd="1" presId="urn:microsoft.com/office/officeart/2005/8/layout/chevron2"/>
    <dgm:cxn modelId="{AAA8B483-2E6B-4568-9F7A-A87DF23C7F0E}" srcId="{9F2C2FA7-9EB9-4140-A8F1-BFCACC5E3E7B}" destId="{9E9D9C5D-E6C2-4339-A447-4A79EFA1E2D7}" srcOrd="0" destOrd="0" parTransId="{59557DC1-41FF-4E7E-ACAA-CFEC466BD399}" sibTransId="{0CFEC01F-3928-4B78-97E0-A0F76EC00680}"/>
    <dgm:cxn modelId="{F353BE94-B9A5-4651-A88B-4A3B2C844B26}" srcId="{E1D97133-7F05-4F96-BDC3-D17AA4A2AF7B}" destId="{5702C061-B958-4702-A627-FE5D26702DB7}" srcOrd="0" destOrd="0" parTransId="{00FF8258-C8F2-45B4-A5D6-D05C0E1A81D0}" sibTransId="{10D98CE2-FC32-476B-8077-6A6AAD7804E8}"/>
    <dgm:cxn modelId="{9118E320-AB6E-4A4F-9171-AA4CF3094EFF}" srcId="{848934EB-1527-4AE5-A84E-8945447CEB56}" destId="{580DFD9B-83EE-4520-8A9D-7816B22CF453}" srcOrd="0" destOrd="0" parTransId="{C0ADB2BA-04A9-4954-9A97-FE13C667CCE4}" sibTransId="{3A0A6C2B-749B-4BB9-BC60-E278F64BFDB7}"/>
    <dgm:cxn modelId="{D0168B1C-B5E8-4C13-B884-5F216EEDF7D8}" type="presOf" srcId="{8521020D-8745-4C61-B740-EB4C879753AA}" destId="{951CFD38-EE28-4783-AAFD-62B1A2B14906}" srcOrd="0" destOrd="1" presId="urn:microsoft.com/office/officeart/2005/8/layout/chevron2"/>
    <dgm:cxn modelId="{42EED065-2DE0-4BEB-A787-A83112D4FC8F}" type="presOf" srcId="{580DFD9B-83EE-4520-8A9D-7816B22CF453}" destId="{5A06A414-AA60-4CE2-ADA1-AEF93D3626E0}" srcOrd="0" destOrd="0" presId="urn:microsoft.com/office/officeart/2005/8/layout/chevron2"/>
    <dgm:cxn modelId="{8A18F7EF-3B67-4020-BF0F-AAB170992A21}" type="presOf" srcId="{848934EB-1527-4AE5-A84E-8945447CEB56}" destId="{EDAF6A3F-A177-491D-9EDB-730115E5F4F2}" srcOrd="0" destOrd="0" presId="urn:microsoft.com/office/officeart/2005/8/layout/chevron2"/>
    <dgm:cxn modelId="{2BE2885E-F0F9-4F40-8A5D-5748FB570B4C}" srcId="{9F2C2FA7-9EB9-4140-A8F1-BFCACC5E3E7B}" destId="{8521020D-8745-4C61-B740-EB4C879753AA}" srcOrd="1" destOrd="0" parTransId="{9E68BE32-29E0-4D13-AD73-26FB42C99B20}" sibTransId="{4E630835-1E39-4918-A443-FF2D340298B2}"/>
    <dgm:cxn modelId="{6C3B5B0B-F07C-4554-99F2-A448EEE2FB9B}" type="presOf" srcId="{9E9D9C5D-E6C2-4339-A447-4A79EFA1E2D7}" destId="{951CFD38-EE28-4783-AAFD-62B1A2B14906}" srcOrd="0" destOrd="0" presId="urn:microsoft.com/office/officeart/2005/8/layout/chevron2"/>
    <dgm:cxn modelId="{0FAD715A-611D-4D9E-A22D-B60DA81E568F}" srcId="{E1D97133-7F05-4F96-BDC3-D17AA4A2AF7B}" destId="{848934EB-1527-4AE5-A84E-8945447CEB56}" srcOrd="1" destOrd="0" parTransId="{00376E49-C9E5-4678-A7D3-B77E40B4D24F}" sibTransId="{32370DF1-8B81-463C-A02E-BFA4455FE81E}"/>
    <dgm:cxn modelId="{EEE8E486-E6A9-4B1C-8188-08873471920B}" type="presOf" srcId="{E1D97133-7F05-4F96-BDC3-D17AA4A2AF7B}" destId="{82E9899E-CFFE-4A38-B2A0-D1E1B4939AD8}" srcOrd="0" destOrd="0" presId="urn:microsoft.com/office/officeart/2005/8/layout/chevron2"/>
    <dgm:cxn modelId="{24C966E4-AFBA-4CDB-B8E2-59FA131EC7E8}" srcId="{848934EB-1527-4AE5-A84E-8945447CEB56}" destId="{A4361E59-AFB9-43B3-9E84-4B527489E60F}" srcOrd="1" destOrd="0" parTransId="{FC242F15-12AE-4B74-8C8D-90038449A8DB}" sibTransId="{2CE7EAC0-73DE-4962-A1E9-627965DB49CA}"/>
    <dgm:cxn modelId="{5594A845-5AC6-46FB-B7E9-C60B27C0BDF1}" srcId="{5702C061-B958-4702-A627-FE5D26702DB7}" destId="{C0B3A1C4-B404-44AE-9781-6A64931D5E3D}" srcOrd="0" destOrd="0" parTransId="{D556C73D-9E21-426C-8181-EFB0584BCAAD}" sibTransId="{1AAF50AB-FF2C-43C6-AF3F-23FA4A747719}"/>
    <dgm:cxn modelId="{B6D7682F-6F1F-48FD-8284-8724D3F7A629}" type="presOf" srcId="{C0B3A1C4-B404-44AE-9781-6A64931D5E3D}" destId="{86FFAF21-C27F-47E1-9C4C-A47C1967B693}" srcOrd="0" destOrd="0" presId="urn:microsoft.com/office/officeart/2005/8/layout/chevron2"/>
    <dgm:cxn modelId="{6A1D4220-A682-4434-B765-59D248EF0D52}" srcId="{E1D97133-7F05-4F96-BDC3-D17AA4A2AF7B}" destId="{9F2C2FA7-9EB9-4140-A8F1-BFCACC5E3E7B}" srcOrd="2" destOrd="0" parTransId="{4D11919D-BE70-4442-BE78-11F3FAF8C237}" sibTransId="{0B8B168E-3FDE-4F56-B149-87C2B7AF8803}"/>
    <dgm:cxn modelId="{3F1A6F76-8D5D-4FB7-A4E3-4100D7C4B610}" type="presParOf" srcId="{82E9899E-CFFE-4A38-B2A0-D1E1B4939AD8}" destId="{FB4B88CC-47B7-47A6-8EF5-46BA3439A0CC}" srcOrd="0" destOrd="0" presId="urn:microsoft.com/office/officeart/2005/8/layout/chevron2"/>
    <dgm:cxn modelId="{C04FE6F7-4195-489C-9036-30BB999630C9}" type="presParOf" srcId="{FB4B88CC-47B7-47A6-8EF5-46BA3439A0CC}" destId="{4587E6A1-DCB9-45CB-9822-842BA311AEB4}" srcOrd="0" destOrd="0" presId="urn:microsoft.com/office/officeart/2005/8/layout/chevron2"/>
    <dgm:cxn modelId="{DFD07D62-1012-40E6-880B-CF56A082E00C}" type="presParOf" srcId="{FB4B88CC-47B7-47A6-8EF5-46BA3439A0CC}" destId="{86FFAF21-C27F-47E1-9C4C-A47C1967B693}" srcOrd="1" destOrd="0" presId="urn:microsoft.com/office/officeart/2005/8/layout/chevron2"/>
    <dgm:cxn modelId="{5A5AE31F-CFE8-432B-97C5-00C510F44571}" type="presParOf" srcId="{82E9899E-CFFE-4A38-B2A0-D1E1B4939AD8}" destId="{9B6DF097-0461-4979-AC71-B0835F07771C}" srcOrd="1" destOrd="0" presId="urn:microsoft.com/office/officeart/2005/8/layout/chevron2"/>
    <dgm:cxn modelId="{224FC5FE-20D7-4E49-920A-C109CE5DE4AB}" type="presParOf" srcId="{82E9899E-CFFE-4A38-B2A0-D1E1B4939AD8}" destId="{3D28683B-37DE-4A52-A937-21BB7B48518C}" srcOrd="2" destOrd="0" presId="urn:microsoft.com/office/officeart/2005/8/layout/chevron2"/>
    <dgm:cxn modelId="{6B0B90A2-10A9-4B94-8CA5-D8647BF0B251}" type="presParOf" srcId="{3D28683B-37DE-4A52-A937-21BB7B48518C}" destId="{EDAF6A3F-A177-491D-9EDB-730115E5F4F2}" srcOrd="0" destOrd="0" presId="urn:microsoft.com/office/officeart/2005/8/layout/chevron2"/>
    <dgm:cxn modelId="{424B41F1-84E6-478D-A166-EA6684726F00}" type="presParOf" srcId="{3D28683B-37DE-4A52-A937-21BB7B48518C}" destId="{5A06A414-AA60-4CE2-ADA1-AEF93D3626E0}" srcOrd="1" destOrd="0" presId="urn:microsoft.com/office/officeart/2005/8/layout/chevron2"/>
    <dgm:cxn modelId="{D6E66A63-B142-4874-9B07-46C643545717}" type="presParOf" srcId="{82E9899E-CFFE-4A38-B2A0-D1E1B4939AD8}" destId="{F19CE78E-AF71-4601-9299-90568FC2BC73}" srcOrd="3" destOrd="0" presId="urn:microsoft.com/office/officeart/2005/8/layout/chevron2"/>
    <dgm:cxn modelId="{73FC71DD-CEC2-464E-A6D4-59620928B6B1}" type="presParOf" srcId="{82E9899E-CFFE-4A38-B2A0-D1E1B4939AD8}" destId="{25B4C795-C5D1-422F-A36A-077EA2A9A700}" srcOrd="4" destOrd="0" presId="urn:microsoft.com/office/officeart/2005/8/layout/chevron2"/>
    <dgm:cxn modelId="{48A79ED4-C40C-45A0-9C8E-A4B354ABF45B}" type="presParOf" srcId="{25B4C795-C5D1-422F-A36A-077EA2A9A700}" destId="{BA9253E1-A3D8-4041-BDE8-5C0CBD2CDFBE}" srcOrd="0" destOrd="0" presId="urn:microsoft.com/office/officeart/2005/8/layout/chevron2"/>
    <dgm:cxn modelId="{5BAB0698-F882-48F1-8216-3E5D97814EBD}" type="presParOf" srcId="{25B4C795-C5D1-422F-A36A-077EA2A9A700}" destId="{951CFD38-EE28-4783-AAFD-62B1A2B1490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59213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77AF96B-3330-4C56-B7D6-BB03C6673522}" type="datetimeFigureOut">
              <a:rPr lang="th-TH"/>
              <a:pPr>
                <a:defRPr/>
              </a:pPr>
              <a:t>11/10/59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9213" y="9447213"/>
            <a:ext cx="2951162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68C38A5-0D75-4731-901F-4E4687379C62}" type="slidenum">
              <a:rPr lang="th-TH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59213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A566398-85D0-44DA-85AD-F537B909218E}" type="datetimeFigureOut">
              <a:rPr lang="th-TH"/>
              <a:pPr>
                <a:defRPr/>
              </a:pPr>
              <a:t>11/10/59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7046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 smtClean="0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1038" y="4724400"/>
            <a:ext cx="5449887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 smtClean="0"/>
              <a:t>ระดับที่สอง</a:t>
            </a:r>
          </a:p>
          <a:p>
            <a:pPr lvl="2"/>
            <a:r>
              <a:rPr lang="th-TH" noProof="0" smtClean="0"/>
              <a:t>ระดับที่สาม</a:t>
            </a:r>
          </a:p>
          <a:p>
            <a:pPr lvl="3"/>
            <a:r>
              <a:rPr lang="th-TH" noProof="0" smtClean="0"/>
              <a:t>ระดับที่สี่</a:t>
            </a:r>
          </a:p>
          <a:p>
            <a:pPr lvl="4"/>
            <a:r>
              <a:rPr lang="th-TH" noProof="0" smtClean="0"/>
              <a:t>ระดับที่ห้า</a:t>
            </a: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9213" y="9447213"/>
            <a:ext cx="2951162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Cordia New" pitchFamily="34" charset="-34"/>
              </a:defRPr>
            </a:lvl1pPr>
          </a:lstStyle>
          <a:p>
            <a:fld id="{4BEAFC75-7CA0-41BA-99C8-5CFA61A24ED5}" type="slidenum">
              <a:rPr lang="th-TH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532BE2-5412-4EA3-B966-DFC53F72082A}" type="slidenum">
              <a:rPr lang="en-US">
                <a:cs typeface="Angsana New" pitchFamily="18" charset="-34"/>
              </a:rPr>
              <a:pPr/>
              <a:t>4</a:t>
            </a:fld>
            <a:endParaRPr lang="th-TH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8050" y="4725988"/>
            <a:ext cx="4995863" cy="44735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h-TH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7D2967C-97D2-4A7B-8C6B-42EF73BBE4A9}" type="slidenum">
              <a:rPr lang="en-US">
                <a:cs typeface="Angsana New" pitchFamily="18" charset="-34"/>
              </a:rPr>
              <a:pPr/>
              <a:t>5</a:t>
            </a:fld>
            <a:endParaRPr lang="th-TH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8050" y="4725988"/>
            <a:ext cx="4995863" cy="44735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h-TH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61FA06B-035D-4D43-A3DC-D08C056D2229}" type="slidenum">
              <a:rPr lang="en-US">
                <a:cs typeface="Angsana New" pitchFamily="18" charset="-34"/>
              </a:rPr>
              <a:pPr/>
              <a:t>6</a:t>
            </a:fld>
            <a:endParaRPr lang="th-TH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th-TH" smtClean="0">
                <a:latin typeface="Angsana New" pitchFamily="18" charset="-34"/>
              </a:rPr>
              <a:t>	ประเทศไทยมีพรมแดนติดกับ</a:t>
            </a:r>
          </a:p>
          <a:p>
            <a:pPr eaLnBrk="1" hangingPunct="1"/>
            <a:r>
              <a:rPr lang="th-TH" smtClean="0">
                <a:latin typeface="Angsana New" pitchFamily="18" charset="-34"/>
              </a:rPr>
              <a:t>พม่าประมาณ 2,202 กม. </a:t>
            </a:r>
          </a:p>
          <a:p>
            <a:pPr eaLnBrk="1" hangingPunct="1"/>
            <a:r>
              <a:rPr lang="th-TH" smtClean="0">
                <a:latin typeface="Angsana New" pitchFamily="18" charset="-34"/>
              </a:rPr>
              <a:t>ลาวประมาณ 1,750 กม. </a:t>
            </a:r>
          </a:p>
          <a:p>
            <a:pPr eaLnBrk="1" hangingPunct="1"/>
            <a:r>
              <a:rPr lang="th-TH" smtClean="0">
                <a:latin typeface="Angsana New" pitchFamily="18" charset="-34"/>
              </a:rPr>
              <a:t>กัมพูชาประมาณ 915 กม. </a:t>
            </a:r>
          </a:p>
          <a:p>
            <a:pPr eaLnBrk="1" hangingPunct="1"/>
            <a:r>
              <a:rPr lang="th-TH" smtClean="0">
                <a:latin typeface="Angsana New" pitchFamily="18" charset="-34"/>
              </a:rPr>
              <a:t>และมาเลเซียประมาณ 576 กม.</a:t>
            </a:r>
          </a:p>
          <a:p>
            <a:pPr eaLnBrk="1" hangingPunct="1"/>
            <a:endParaRPr lang="th-TH" smtClean="0">
              <a:latin typeface="Angsana New" pitchFamily="18" charset="-34"/>
            </a:endParaRPr>
          </a:p>
          <a:p>
            <a:pPr eaLnBrk="1" hangingPunct="1"/>
            <a:endParaRPr lang="th-TH" smtClean="0"/>
          </a:p>
          <a:p>
            <a:pPr eaLnBrk="1" hangingPunct="1"/>
            <a:endParaRPr lang="th-TH" smtClean="0"/>
          </a:p>
          <a:p>
            <a:pPr eaLnBrk="1" hangingPunct="1"/>
            <a:endParaRPr lang="th-TH" smtClean="0"/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077E72C-16E8-4BE2-B23B-352F522CF6CB}" type="slidenum">
              <a:rPr lang="en-US">
                <a:cs typeface="Angsana New" pitchFamily="18" charset="-34"/>
              </a:rPr>
              <a:pPr/>
              <a:t>9</a:t>
            </a:fld>
            <a:endParaRPr lang="th-TH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8050" y="4725988"/>
            <a:ext cx="4995863" cy="44735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th-TH" smtClean="0">
                <a:latin typeface="Arial" pitchFamily="34" charset="0"/>
              </a:rPr>
              <a:t>ษ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smtClean="0"/>
          </a:p>
        </p:txBody>
      </p:sp>
      <p:sp>
        <p:nvSpPr>
          <p:cNvPr id="3891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CA56B9D-72A8-43C7-91B7-47FDCBC7A229}" type="slidenum">
              <a:rPr lang="th-TH"/>
              <a:pPr/>
              <a:t>20</a:t>
            </a:fld>
            <a:endParaRPr lang="th-T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AF6328D-F084-4ED2-A3E4-D07EB5995675}" type="slidenum">
              <a:rPr lang="en-US"/>
              <a:pPr/>
              <a:t>31</a:t>
            </a:fld>
            <a:endParaRPr lang="th-TH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1038" y="4725988"/>
            <a:ext cx="5449887" cy="44735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latin typeface="Arial" pitchFamily="34" charset="0"/>
                <a:cs typeface="Cordia New" pitchFamily="34" charset="-34"/>
              </a:rPr>
              <a:t>Map on Trafficking Routes World-wide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ามเหลี่ยมมุมฉาก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กลุ่ม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รูปแบบอิสระ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รูปแบบอิสระ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ตัวเชื่อมต่อตรง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11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E52D8A8-727D-41D3-B4DC-68F6AD19E5AE}" type="datetimeFigureOut">
              <a:rPr lang="th-TH"/>
              <a:pPr>
                <a:defRPr/>
              </a:pPr>
              <a:t>11/10/59</a:t>
            </a:fld>
            <a:endParaRPr lang="th-TH"/>
          </a:p>
        </p:txBody>
      </p:sp>
      <p:sp>
        <p:nvSpPr>
          <p:cNvPr id="12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13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B2B07C3-E25B-4613-9E7E-B5ECA85C3F16}" type="slidenum">
              <a:rPr lang="th-TH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550D6-9B5B-4871-B657-DC249F06295F}" type="datetimeFigureOut">
              <a:rPr lang="th-TH"/>
              <a:pPr>
                <a:defRPr/>
              </a:pPr>
              <a:t>11/10/59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FFC0C-56E3-4408-AB6E-C60423715889}" type="slidenum">
              <a:rPr lang="th-TH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CC75C-145D-4A86-84EA-E3B2C298BFD1}" type="datetimeFigureOut">
              <a:rPr lang="th-TH"/>
              <a:pPr>
                <a:defRPr/>
              </a:pPr>
              <a:t>11/10/59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4D763D-28D9-4E40-B80A-3679A9FDCDFC}" type="slidenum">
              <a:rPr lang="th-TH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ngsana New" pitchFamily="18" charset="-34"/>
              </a:defRPr>
            </a:lvl1pPr>
          </a:lstStyle>
          <a:p>
            <a:fld id="{B70B8AF7-7D26-48A6-B754-DEBD67A73C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ngsana New" pitchFamily="18" charset="-34"/>
              </a:defRPr>
            </a:lvl1pPr>
          </a:lstStyle>
          <a:p>
            <a:fld id="{2CF6E942-F4DA-42F0-A4DB-D4B858DC731E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40386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ngsana New" pitchFamily="18" charset="-34"/>
              </a:defRPr>
            </a:lvl1pPr>
          </a:lstStyle>
          <a:p>
            <a:fld id="{BB351FF4-7ED4-4367-B0A2-E30D99F97F77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A414E-7818-47E3-9DC2-E4F3E28091A9}" type="datetimeFigureOut">
              <a:rPr lang="th-TH"/>
              <a:pPr>
                <a:defRPr/>
              </a:pPr>
              <a:t>11/10/59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D7DC5-C190-4773-A1B5-54A0C5C7C2B6}" type="slidenum">
              <a:rPr lang="th-TH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เครื่องหมายบั้ง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เครื่องหมายบั้ง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82DEE1-1FAC-40F8-89A6-0F4AB524D600}" type="datetimeFigureOut">
              <a:rPr lang="th-TH"/>
              <a:pPr>
                <a:defRPr/>
              </a:pPr>
              <a:t>11/10/59</a:t>
            </a:fld>
            <a:endParaRPr lang="th-TH"/>
          </a:p>
        </p:txBody>
      </p:sp>
      <p:sp>
        <p:nvSpPr>
          <p:cNvPr id="7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8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17F1B5-EDF7-460E-8CEA-919B2008B092}" type="slidenum">
              <a:rPr lang="th-TH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2C1722-074E-4314-9EE2-E92B312FE92C}" type="datetimeFigureOut">
              <a:rPr lang="th-TH"/>
              <a:pPr>
                <a:defRPr/>
              </a:pPr>
              <a:t>11/10/59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BD8C9-E1DD-40ED-BA52-5D9EEF015D4A}" type="slidenum">
              <a:rPr lang="th-TH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AAF00B-72AF-4E1A-A385-DEB41778ED01}" type="datetimeFigureOut">
              <a:rPr lang="th-TH"/>
              <a:pPr>
                <a:defRPr/>
              </a:pPr>
              <a:t>11/10/59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484A5D-8896-47B2-B5D4-07CAD1B1395F}" type="slidenum">
              <a:rPr lang="th-TH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707B5B-E4DB-4DD9-B033-0A98EF1AF1A3}" type="datetimeFigureOut">
              <a:rPr lang="th-TH"/>
              <a:pPr>
                <a:defRPr/>
              </a:pPr>
              <a:t>11/10/59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B303F0-25A3-4921-B8E7-1BA876BBA836}" type="slidenum">
              <a:rPr lang="th-TH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7E580-3C38-4DBE-B820-D277D298661A}" type="datetimeFigureOut">
              <a:rPr lang="th-TH"/>
              <a:pPr>
                <a:defRPr/>
              </a:pPr>
              <a:t>11/10/59</a:t>
            </a:fld>
            <a:endParaRPr lang="th-TH"/>
          </a:p>
        </p:txBody>
      </p:sp>
      <p:sp>
        <p:nvSpPr>
          <p:cNvPr id="3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7F9963-DB84-4C2D-948D-DEE706E04BAE}" type="slidenum">
              <a:rPr lang="th-TH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6E6E74-ADDE-4203-801D-DE2C1E9528E4}" type="datetimeFigureOut">
              <a:rPr lang="th-TH"/>
              <a:pPr>
                <a:defRPr/>
              </a:pPr>
              <a:t>11/10/59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E11A8B-08EB-4F40-A597-68B2DD2FC411}" type="slidenum">
              <a:rPr lang="th-TH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รูปแบบอิสระ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รูปแบบอิสระ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7" name="สามเหลี่ยมมุมฉาก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เครื่องหมายบั้ง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เครื่องหมายบั้ง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1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B230AF1-7EA0-49E4-8DE8-68555D8DD6A8}" type="datetimeFigureOut">
              <a:rPr lang="th-TH"/>
              <a:pPr>
                <a:defRPr/>
              </a:pPr>
              <a:t>11/10/59</a:t>
            </a:fld>
            <a:endParaRPr lang="th-TH"/>
          </a:p>
        </p:txBody>
      </p:sp>
      <p:sp>
        <p:nvSpPr>
          <p:cNvPr id="12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13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27D6C7-F099-4747-A4FE-26DE7D411C4C}" type="slidenum">
              <a:rPr lang="th-TH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7" name="รูปแบบอิสระ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6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33" name="ตัวยึดข้อความ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5A865892-0FC9-4046-833F-A434E9B46144}" type="datetimeFigureOut">
              <a:rPr lang="th-TH"/>
              <a:pPr>
                <a:defRPr/>
              </a:pPr>
              <a:t>11/10/59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Lucida Sans Unicode" pitchFamily="34" charset="0"/>
                <a:cs typeface="Cordia New" pitchFamily="34" charset="-34"/>
              </a:defRPr>
            </a:lvl1pPr>
          </a:lstStyle>
          <a:p>
            <a:fld id="{D8E7CACC-7CD4-44E2-B0CB-5A30D0A5B80A}" type="slidenum">
              <a:rPr lang="th-TH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33" r:id="rId1"/>
    <p:sldLayoutId id="2147484829" r:id="rId2"/>
    <p:sldLayoutId id="2147484834" r:id="rId3"/>
    <p:sldLayoutId id="2147484835" r:id="rId4"/>
    <p:sldLayoutId id="2147484836" r:id="rId5"/>
    <p:sldLayoutId id="2147484837" r:id="rId6"/>
    <p:sldLayoutId id="2147484830" r:id="rId7"/>
    <p:sldLayoutId id="2147484838" r:id="rId8"/>
    <p:sldLayoutId id="2147484839" r:id="rId9"/>
    <p:sldLayoutId id="2147484831" r:id="rId10"/>
    <p:sldLayoutId id="2147484832" r:id="rId11"/>
    <p:sldLayoutId id="2147484840" r:id="rId12"/>
    <p:sldLayoutId id="2147484841" r:id="rId13"/>
    <p:sldLayoutId id="2147484842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Cordia New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Cordia New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Cordia New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Cordia New" pitchFamily="34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Cordia New" pitchFamily="34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Cordia New" pitchFamily="34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Cordia New" pitchFamily="34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Cordia New" pitchFamily="34" charset="-34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thaipublica.org/wp-content/uploads/2014/11/181114_krit_1_20141118_1531185379.jpg" TargetMode="Externa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3.jpeg"/><Relationship Id="rId18" Type="http://schemas.openxmlformats.org/officeDocument/2006/relationships/image" Target="../media/image58.png"/><Relationship Id="rId3" Type="http://schemas.openxmlformats.org/officeDocument/2006/relationships/image" Target="../media/image43.jpeg"/><Relationship Id="rId21" Type="http://schemas.openxmlformats.org/officeDocument/2006/relationships/image" Target="../media/image61.jpe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17" Type="http://schemas.openxmlformats.org/officeDocument/2006/relationships/image" Target="../media/image57.png"/><Relationship Id="rId2" Type="http://schemas.openxmlformats.org/officeDocument/2006/relationships/image" Target="../media/image42.jpeg"/><Relationship Id="rId16" Type="http://schemas.openxmlformats.org/officeDocument/2006/relationships/image" Target="../media/image56.png"/><Relationship Id="rId20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11" Type="http://schemas.openxmlformats.org/officeDocument/2006/relationships/image" Target="../media/image51.jpeg"/><Relationship Id="rId5" Type="http://schemas.openxmlformats.org/officeDocument/2006/relationships/image" Target="../media/image45.jpeg"/><Relationship Id="rId15" Type="http://schemas.openxmlformats.org/officeDocument/2006/relationships/image" Target="../media/image55.jpeg"/><Relationship Id="rId10" Type="http://schemas.openxmlformats.org/officeDocument/2006/relationships/image" Target="../media/image50.jpeg"/><Relationship Id="rId19" Type="http://schemas.openxmlformats.org/officeDocument/2006/relationships/image" Target="../media/image59.png"/><Relationship Id="rId4" Type="http://schemas.openxmlformats.org/officeDocument/2006/relationships/image" Target="../media/image44.jpeg"/><Relationship Id="rId9" Type="http://schemas.openxmlformats.org/officeDocument/2006/relationships/image" Target="../media/image49.jpeg"/><Relationship Id="rId14" Type="http://schemas.openxmlformats.org/officeDocument/2006/relationships/image" Target="../media/image54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hyperlink" Target="http://www.innnews.co.th/shownews/summary?category=5" TargetMode="Externa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666473"/>
          </a:xfrm>
          <a:solidFill>
            <a:srgbClr val="002060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8800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880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8800" dirty="0" smtClean="0">
                <a:latin typeface="TH SarabunPSK" pitchFamily="34" charset="-34"/>
                <a:cs typeface="TH SarabunPSK" pitchFamily="34" charset="-34"/>
              </a:rPr>
              <a:t>         </a:t>
            </a:r>
            <a:br>
              <a:rPr lang="th-TH" sz="880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8800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880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88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6000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600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dirty="0" smtClean="0">
                <a:solidFill>
                  <a:schemeClr val="bg1"/>
                </a:solidFill>
                <a:effectLst/>
                <a:latin typeface="TH SarabunPSK" pitchFamily="34" charset="-34"/>
                <a:cs typeface="TH SarabunPSK" pitchFamily="34" charset="-34"/>
              </a:rPr>
              <a:t>พ.ร.บ.ป้องกันและปราบปรามการค้ามนุษย์(ฉบับที่ ๒) และอนุบัญญัติที่เกี่ยวข้อง</a:t>
            </a:r>
            <a:endParaRPr lang="th-TH" sz="6000" dirty="0">
              <a:solidFill>
                <a:schemeClr val="bg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339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0" y="3068638"/>
            <a:ext cx="9144000" cy="3744912"/>
          </a:xfrm>
          <a:solidFill>
            <a:schemeClr val="bg1"/>
          </a:solidFill>
        </p:spPr>
        <p:txBody>
          <a:bodyPr/>
          <a:lstStyle/>
          <a:p>
            <a:pPr marR="0" eaLnBrk="1" hangingPunct="1"/>
            <a:r>
              <a:rPr lang="th-TH" sz="4400" b="1" smtClean="0">
                <a:latin typeface="TH SarabunPSK" pitchFamily="34" charset="-34"/>
                <a:cs typeface="TH SarabunPSK" pitchFamily="34" charset="-34"/>
              </a:rPr>
              <a:t>พล.ต.อ.ชัชวาลย์ สุขสมจิตร์</a:t>
            </a:r>
          </a:p>
          <a:p>
            <a:pPr marR="0" eaLnBrk="1" hangingPunct="1"/>
            <a:r>
              <a:rPr lang="th-TH" sz="4400" b="1" smtClean="0">
                <a:latin typeface="TH SarabunPSK" pitchFamily="34" charset="-34"/>
                <a:cs typeface="TH SarabunPSK" pitchFamily="34" charset="-34"/>
              </a:rPr>
              <a:t>อดีตรอง ผบ.ตร./ผอ.ศพดส.ตร.</a:t>
            </a:r>
          </a:p>
          <a:p>
            <a:pPr marR="0" eaLnBrk="1" hangingPunct="1"/>
            <a:r>
              <a:rPr lang="th-TH" sz="4400" b="1" smtClean="0">
                <a:latin typeface="TH SarabunPSK" pitchFamily="34" charset="-34"/>
                <a:cs typeface="TH SarabunPSK" pitchFamily="34" charset="-34"/>
              </a:rPr>
              <a:t>อดีตอธิบดีกรมสอบสวนคดีพิเศษ</a:t>
            </a:r>
          </a:p>
          <a:p>
            <a:pPr marR="0" eaLnBrk="1" hangingPunct="1"/>
            <a:r>
              <a:rPr lang="th-TH" sz="4400" b="1" smtClean="0">
                <a:latin typeface="TH SarabunPSK" pitchFamily="34" charset="-34"/>
                <a:cs typeface="TH SarabunPSK" pitchFamily="34" charset="-34"/>
              </a:rPr>
              <a:t>อดีตปลัดกระทรวงยุติธรรม</a:t>
            </a:r>
          </a:p>
          <a:p>
            <a:pPr marR="0" eaLnBrk="1" hangingPunct="1"/>
            <a:r>
              <a:rPr lang="th-TH" sz="4400" b="1" smtClean="0">
                <a:latin typeface="TH SarabunPSK" pitchFamily="34" charset="-34"/>
                <a:cs typeface="TH SarabunPSK" pitchFamily="34" charset="-34"/>
              </a:rPr>
              <a:t>สมาชิกสภานิติบัญญัติแห่งชาติ/กรรมการกฤษฎีกา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/>
          <p:cNvPicPr>
            <a:picLocks noChangeAspect="1" noChangeArrowheads="1"/>
          </p:cNvPicPr>
          <p:nvPr/>
        </p:nvPicPr>
        <p:blipFill>
          <a:blip r:embed="rId2"/>
          <a:srcRect l="40886" t="31235" r="31209" b="339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Freeform 4"/>
          <p:cNvSpPr>
            <a:spLocks/>
          </p:cNvSpPr>
          <p:nvPr/>
        </p:nvSpPr>
        <p:spPr bwMode="auto">
          <a:xfrm>
            <a:off x="2057400" y="228600"/>
            <a:ext cx="2362200" cy="3309938"/>
          </a:xfrm>
          <a:custGeom>
            <a:avLst/>
            <a:gdLst>
              <a:gd name="T0" fmla="*/ 2147483646 w 1225"/>
              <a:gd name="T1" fmla="*/ 2147483646 h 1678"/>
              <a:gd name="T2" fmla="*/ 2147483646 w 1225"/>
              <a:gd name="T3" fmla="*/ 2147483646 h 1678"/>
              <a:gd name="T4" fmla="*/ 2147483646 w 1225"/>
              <a:gd name="T5" fmla="*/ 2147483646 h 1678"/>
              <a:gd name="T6" fmla="*/ 2147483646 w 1225"/>
              <a:gd name="T7" fmla="*/ 2147483646 h 1678"/>
              <a:gd name="T8" fmla="*/ 2147483646 w 1225"/>
              <a:gd name="T9" fmla="*/ 2147483646 h 1678"/>
              <a:gd name="T10" fmla="*/ 2147483646 w 1225"/>
              <a:gd name="T11" fmla="*/ 2147483646 h 1678"/>
              <a:gd name="T12" fmla="*/ 2147483646 w 1225"/>
              <a:gd name="T13" fmla="*/ 2147483646 h 1678"/>
              <a:gd name="T14" fmla="*/ 2147483646 w 1225"/>
              <a:gd name="T15" fmla="*/ 2147483646 h 1678"/>
              <a:gd name="T16" fmla="*/ 2147483646 w 1225"/>
              <a:gd name="T17" fmla="*/ 2147483646 h 1678"/>
              <a:gd name="T18" fmla="*/ 2147483646 w 1225"/>
              <a:gd name="T19" fmla="*/ 2147483646 h 1678"/>
              <a:gd name="T20" fmla="*/ 2147483646 w 1225"/>
              <a:gd name="T21" fmla="*/ 2147483646 h 1678"/>
              <a:gd name="T22" fmla="*/ 2147483646 w 1225"/>
              <a:gd name="T23" fmla="*/ 2147483646 h 1678"/>
              <a:gd name="T24" fmla="*/ 2147483646 w 1225"/>
              <a:gd name="T25" fmla="*/ 2147483646 h 1678"/>
              <a:gd name="T26" fmla="*/ 2147483646 w 1225"/>
              <a:gd name="T27" fmla="*/ 2147483646 h 1678"/>
              <a:gd name="T28" fmla="*/ 2147483646 w 1225"/>
              <a:gd name="T29" fmla="*/ 2147483646 h 1678"/>
              <a:gd name="T30" fmla="*/ 2147483646 w 1225"/>
              <a:gd name="T31" fmla="*/ 2147483646 h 1678"/>
              <a:gd name="T32" fmla="*/ 2147483646 w 1225"/>
              <a:gd name="T33" fmla="*/ 0 h 1678"/>
              <a:gd name="T34" fmla="*/ 2147483646 w 1225"/>
              <a:gd name="T35" fmla="*/ 2147483646 h 1678"/>
              <a:gd name="T36" fmla="*/ 2147483646 w 1225"/>
              <a:gd name="T37" fmla="*/ 2147483646 h 1678"/>
              <a:gd name="T38" fmla="*/ 2147483646 w 1225"/>
              <a:gd name="T39" fmla="*/ 2147483646 h 1678"/>
              <a:gd name="T40" fmla="*/ 2147483646 w 1225"/>
              <a:gd name="T41" fmla="*/ 2147483646 h 1678"/>
              <a:gd name="T42" fmla="*/ 2147483646 w 1225"/>
              <a:gd name="T43" fmla="*/ 2147483646 h 1678"/>
              <a:gd name="T44" fmla="*/ 2147483646 w 1225"/>
              <a:gd name="T45" fmla="*/ 2147483646 h 1678"/>
              <a:gd name="T46" fmla="*/ 2147483646 w 1225"/>
              <a:gd name="T47" fmla="*/ 2147483646 h 1678"/>
              <a:gd name="T48" fmla="*/ 2147483646 w 1225"/>
              <a:gd name="T49" fmla="*/ 2147483646 h 1678"/>
              <a:gd name="T50" fmla="*/ 2147483646 w 1225"/>
              <a:gd name="T51" fmla="*/ 2147483646 h 1678"/>
              <a:gd name="T52" fmla="*/ 2147483646 w 1225"/>
              <a:gd name="T53" fmla="*/ 2147483646 h 1678"/>
              <a:gd name="T54" fmla="*/ 2147483646 w 1225"/>
              <a:gd name="T55" fmla="*/ 2147483646 h 1678"/>
              <a:gd name="T56" fmla="*/ 2147483646 w 1225"/>
              <a:gd name="T57" fmla="*/ 2147483646 h 1678"/>
              <a:gd name="T58" fmla="*/ 2147483646 w 1225"/>
              <a:gd name="T59" fmla="*/ 2147483646 h 1678"/>
              <a:gd name="T60" fmla="*/ 2147483646 w 1225"/>
              <a:gd name="T61" fmla="*/ 2147483646 h 1678"/>
              <a:gd name="T62" fmla="*/ 2147483646 w 1225"/>
              <a:gd name="T63" fmla="*/ 2147483646 h 167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225"/>
              <a:gd name="T97" fmla="*/ 0 h 1678"/>
              <a:gd name="T98" fmla="*/ 1225 w 1225"/>
              <a:gd name="T99" fmla="*/ 1678 h 167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225" h="1678">
                <a:moveTo>
                  <a:pt x="1089" y="1678"/>
                </a:moveTo>
                <a:lnTo>
                  <a:pt x="1089" y="1587"/>
                </a:lnTo>
                <a:lnTo>
                  <a:pt x="1134" y="1542"/>
                </a:lnTo>
                <a:lnTo>
                  <a:pt x="1179" y="1587"/>
                </a:lnTo>
                <a:lnTo>
                  <a:pt x="1225" y="1451"/>
                </a:lnTo>
                <a:lnTo>
                  <a:pt x="1225" y="1315"/>
                </a:lnTo>
                <a:lnTo>
                  <a:pt x="1225" y="1225"/>
                </a:lnTo>
                <a:lnTo>
                  <a:pt x="1179" y="1088"/>
                </a:lnTo>
                <a:lnTo>
                  <a:pt x="1134" y="998"/>
                </a:lnTo>
                <a:lnTo>
                  <a:pt x="1134" y="907"/>
                </a:lnTo>
                <a:lnTo>
                  <a:pt x="1089" y="862"/>
                </a:lnTo>
                <a:lnTo>
                  <a:pt x="1043" y="907"/>
                </a:lnTo>
                <a:lnTo>
                  <a:pt x="998" y="998"/>
                </a:lnTo>
                <a:lnTo>
                  <a:pt x="998" y="1088"/>
                </a:lnTo>
                <a:lnTo>
                  <a:pt x="862" y="998"/>
                </a:lnTo>
                <a:lnTo>
                  <a:pt x="817" y="907"/>
                </a:lnTo>
                <a:lnTo>
                  <a:pt x="907" y="726"/>
                </a:lnTo>
                <a:lnTo>
                  <a:pt x="1043" y="726"/>
                </a:lnTo>
                <a:lnTo>
                  <a:pt x="1089" y="680"/>
                </a:lnTo>
                <a:lnTo>
                  <a:pt x="1134" y="635"/>
                </a:lnTo>
                <a:lnTo>
                  <a:pt x="1134" y="544"/>
                </a:lnTo>
                <a:lnTo>
                  <a:pt x="1225" y="499"/>
                </a:lnTo>
                <a:lnTo>
                  <a:pt x="1134" y="408"/>
                </a:lnTo>
                <a:lnTo>
                  <a:pt x="1043" y="408"/>
                </a:lnTo>
                <a:lnTo>
                  <a:pt x="953" y="408"/>
                </a:lnTo>
                <a:lnTo>
                  <a:pt x="771" y="408"/>
                </a:lnTo>
                <a:lnTo>
                  <a:pt x="681" y="408"/>
                </a:lnTo>
                <a:lnTo>
                  <a:pt x="544" y="363"/>
                </a:lnTo>
                <a:lnTo>
                  <a:pt x="499" y="317"/>
                </a:lnTo>
                <a:lnTo>
                  <a:pt x="499" y="227"/>
                </a:lnTo>
                <a:lnTo>
                  <a:pt x="499" y="136"/>
                </a:lnTo>
                <a:lnTo>
                  <a:pt x="454" y="91"/>
                </a:lnTo>
                <a:lnTo>
                  <a:pt x="272" y="45"/>
                </a:lnTo>
                <a:lnTo>
                  <a:pt x="136" y="0"/>
                </a:lnTo>
                <a:lnTo>
                  <a:pt x="45" y="91"/>
                </a:lnTo>
                <a:lnTo>
                  <a:pt x="91" y="181"/>
                </a:lnTo>
                <a:lnTo>
                  <a:pt x="182" y="227"/>
                </a:lnTo>
                <a:lnTo>
                  <a:pt x="272" y="317"/>
                </a:lnTo>
                <a:lnTo>
                  <a:pt x="227" y="408"/>
                </a:lnTo>
                <a:lnTo>
                  <a:pt x="91" y="363"/>
                </a:lnTo>
                <a:lnTo>
                  <a:pt x="0" y="499"/>
                </a:lnTo>
                <a:lnTo>
                  <a:pt x="91" y="590"/>
                </a:lnTo>
                <a:lnTo>
                  <a:pt x="182" y="635"/>
                </a:lnTo>
                <a:lnTo>
                  <a:pt x="182" y="726"/>
                </a:lnTo>
                <a:lnTo>
                  <a:pt x="182" y="862"/>
                </a:lnTo>
                <a:lnTo>
                  <a:pt x="136" y="952"/>
                </a:lnTo>
                <a:lnTo>
                  <a:pt x="182" y="998"/>
                </a:lnTo>
                <a:lnTo>
                  <a:pt x="182" y="1134"/>
                </a:lnTo>
                <a:lnTo>
                  <a:pt x="227" y="1270"/>
                </a:lnTo>
                <a:lnTo>
                  <a:pt x="227" y="1406"/>
                </a:lnTo>
                <a:lnTo>
                  <a:pt x="272" y="1451"/>
                </a:lnTo>
                <a:lnTo>
                  <a:pt x="318" y="1406"/>
                </a:lnTo>
                <a:lnTo>
                  <a:pt x="408" y="1406"/>
                </a:lnTo>
                <a:lnTo>
                  <a:pt x="454" y="1361"/>
                </a:lnTo>
                <a:lnTo>
                  <a:pt x="544" y="1406"/>
                </a:lnTo>
                <a:lnTo>
                  <a:pt x="635" y="1361"/>
                </a:lnTo>
                <a:lnTo>
                  <a:pt x="681" y="1315"/>
                </a:lnTo>
                <a:lnTo>
                  <a:pt x="771" y="1315"/>
                </a:lnTo>
                <a:lnTo>
                  <a:pt x="817" y="1225"/>
                </a:lnTo>
                <a:lnTo>
                  <a:pt x="953" y="1315"/>
                </a:lnTo>
                <a:lnTo>
                  <a:pt x="998" y="1406"/>
                </a:lnTo>
                <a:lnTo>
                  <a:pt x="998" y="1587"/>
                </a:lnTo>
                <a:lnTo>
                  <a:pt x="1043" y="1633"/>
                </a:lnTo>
                <a:lnTo>
                  <a:pt x="1089" y="1678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7652" name="Oval 5"/>
          <p:cNvSpPr>
            <a:spLocks noChangeArrowheads="1"/>
          </p:cNvSpPr>
          <p:nvPr/>
        </p:nvSpPr>
        <p:spPr bwMode="auto">
          <a:xfrm>
            <a:off x="4343400" y="3505200"/>
            <a:ext cx="287338" cy="28892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th-TH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191000" y="3429000"/>
            <a:ext cx="792163" cy="720725"/>
            <a:chOff x="2608" y="2160"/>
            <a:chExt cx="499" cy="454"/>
          </a:xfrm>
        </p:grpSpPr>
        <p:sp>
          <p:nvSpPr>
            <p:cNvPr id="27658" name="Freeform 7"/>
            <p:cNvSpPr>
              <a:spLocks/>
            </p:cNvSpPr>
            <p:nvPr/>
          </p:nvSpPr>
          <p:spPr bwMode="auto">
            <a:xfrm>
              <a:off x="2835" y="2251"/>
              <a:ext cx="272" cy="363"/>
            </a:xfrm>
            <a:custGeom>
              <a:avLst/>
              <a:gdLst>
                <a:gd name="T0" fmla="*/ 272 w 272"/>
                <a:gd name="T1" fmla="*/ 0 h 363"/>
                <a:gd name="T2" fmla="*/ 181 w 272"/>
                <a:gd name="T3" fmla="*/ 136 h 363"/>
                <a:gd name="T4" fmla="*/ 0 w 272"/>
                <a:gd name="T5" fmla="*/ 363 h 363"/>
                <a:gd name="T6" fmla="*/ 0 60000 65536"/>
                <a:gd name="T7" fmla="*/ 0 60000 65536"/>
                <a:gd name="T8" fmla="*/ 0 60000 65536"/>
                <a:gd name="T9" fmla="*/ 0 w 272"/>
                <a:gd name="T10" fmla="*/ 0 h 363"/>
                <a:gd name="T11" fmla="*/ 272 w 272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363">
                  <a:moveTo>
                    <a:pt x="272" y="0"/>
                  </a:moveTo>
                  <a:lnTo>
                    <a:pt x="181" y="136"/>
                  </a:lnTo>
                  <a:lnTo>
                    <a:pt x="0" y="363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27659" name="Freeform 8"/>
            <p:cNvSpPr>
              <a:spLocks/>
            </p:cNvSpPr>
            <p:nvPr/>
          </p:nvSpPr>
          <p:spPr bwMode="auto">
            <a:xfrm>
              <a:off x="2608" y="2160"/>
              <a:ext cx="453" cy="408"/>
            </a:xfrm>
            <a:custGeom>
              <a:avLst/>
              <a:gdLst>
                <a:gd name="T0" fmla="*/ 227 w 453"/>
                <a:gd name="T1" fmla="*/ 408 h 408"/>
                <a:gd name="T2" fmla="*/ 0 w 453"/>
                <a:gd name="T3" fmla="*/ 45 h 408"/>
                <a:gd name="T4" fmla="*/ 45 w 453"/>
                <a:gd name="T5" fmla="*/ 0 h 408"/>
                <a:gd name="T6" fmla="*/ 272 w 453"/>
                <a:gd name="T7" fmla="*/ 0 h 408"/>
                <a:gd name="T8" fmla="*/ 453 w 453"/>
                <a:gd name="T9" fmla="*/ 91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408"/>
                <a:gd name="T17" fmla="*/ 453 w 453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408">
                  <a:moveTo>
                    <a:pt x="227" y="408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272" y="0"/>
                  </a:lnTo>
                  <a:lnTo>
                    <a:pt x="453" y="91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27654" name="Text Box 9"/>
          <p:cNvSpPr txBox="1">
            <a:spLocks noChangeArrowheads="1"/>
          </p:cNvSpPr>
          <p:nvPr/>
        </p:nvSpPr>
        <p:spPr bwMode="auto">
          <a:xfrm>
            <a:off x="811213" y="3429000"/>
            <a:ext cx="34559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  <a:cs typeface="JasmineUPC" pitchFamily="18" charset="-34"/>
              </a:rPr>
              <a:t>เขตพื้นที่ของชาวโรฮิงญา</a:t>
            </a:r>
          </a:p>
        </p:txBody>
      </p:sp>
      <p:sp>
        <p:nvSpPr>
          <p:cNvPr id="27655" name="Freeform 10"/>
          <p:cNvSpPr>
            <a:spLocks/>
          </p:cNvSpPr>
          <p:nvPr/>
        </p:nvSpPr>
        <p:spPr bwMode="auto">
          <a:xfrm>
            <a:off x="4114800" y="3284538"/>
            <a:ext cx="1584325" cy="2160587"/>
          </a:xfrm>
          <a:custGeom>
            <a:avLst/>
            <a:gdLst>
              <a:gd name="T0" fmla="*/ 2147483646 w 998"/>
              <a:gd name="T1" fmla="*/ 2147483646 h 1361"/>
              <a:gd name="T2" fmla="*/ 2147483646 w 998"/>
              <a:gd name="T3" fmla="*/ 2147483646 h 1361"/>
              <a:gd name="T4" fmla="*/ 2147483646 w 998"/>
              <a:gd name="T5" fmla="*/ 2147483646 h 1361"/>
              <a:gd name="T6" fmla="*/ 2147483646 w 998"/>
              <a:gd name="T7" fmla="*/ 2147483646 h 1361"/>
              <a:gd name="T8" fmla="*/ 2147483646 w 998"/>
              <a:gd name="T9" fmla="*/ 2147483646 h 1361"/>
              <a:gd name="T10" fmla="*/ 2147483646 w 998"/>
              <a:gd name="T11" fmla="*/ 2147483646 h 1361"/>
              <a:gd name="T12" fmla="*/ 2147483646 w 998"/>
              <a:gd name="T13" fmla="*/ 2147483646 h 1361"/>
              <a:gd name="T14" fmla="*/ 2147483646 w 998"/>
              <a:gd name="T15" fmla="*/ 2147483646 h 1361"/>
              <a:gd name="T16" fmla="*/ 2147483646 w 998"/>
              <a:gd name="T17" fmla="*/ 2147483646 h 1361"/>
              <a:gd name="T18" fmla="*/ 2147483646 w 998"/>
              <a:gd name="T19" fmla="*/ 2147483646 h 1361"/>
              <a:gd name="T20" fmla="*/ 2147483646 w 998"/>
              <a:gd name="T21" fmla="*/ 2147483646 h 1361"/>
              <a:gd name="T22" fmla="*/ 2147483646 w 998"/>
              <a:gd name="T23" fmla="*/ 2147483646 h 1361"/>
              <a:gd name="T24" fmla="*/ 2147483646 w 998"/>
              <a:gd name="T25" fmla="*/ 2147483646 h 1361"/>
              <a:gd name="T26" fmla="*/ 2147483646 w 998"/>
              <a:gd name="T27" fmla="*/ 2147483646 h 1361"/>
              <a:gd name="T28" fmla="*/ 2147483646 w 998"/>
              <a:gd name="T29" fmla="*/ 2147483646 h 1361"/>
              <a:gd name="T30" fmla="*/ 2147483646 w 998"/>
              <a:gd name="T31" fmla="*/ 2147483646 h 1361"/>
              <a:gd name="T32" fmla="*/ 2147483646 w 998"/>
              <a:gd name="T33" fmla="*/ 2147483646 h 1361"/>
              <a:gd name="T34" fmla="*/ 2147483646 w 998"/>
              <a:gd name="T35" fmla="*/ 2147483646 h 1361"/>
              <a:gd name="T36" fmla="*/ 2147483646 w 998"/>
              <a:gd name="T37" fmla="*/ 2147483646 h 1361"/>
              <a:gd name="T38" fmla="*/ 2147483646 w 998"/>
              <a:gd name="T39" fmla="*/ 2147483646 h 1361"/>
              <a:gd name="T40" fmla="*/ 2147483646 w 998"/>
              <a:gd name="T41" fmla="*/ 2147483646 h 1361"/>
              <a:gd name="T42" fmla="*/ 2147483646 w 998"/>
              <a:gd name="T43" fmla="*/ 2147483646 h 1361"/>
              <a:gd name="T44" fmla="*/ 0 w 998"/>
              <a:gd name="T45" fmla="*/ 2147483646 h 1361"/>
              <a:gd name="T46" fmla="*/ 2147483646 w 998"/>
              <a:gd name="T47" fmla="*/ 2147483646 h 1361"/>
              <a:gd name="T48" fmla="*/ 2147483646 w 998"/>
              <a:gd name="T49" fmla="*/ 0 h 1361"/>
              <a:gd name="T50" fmla="*/ 2147483646 w 998"/>
              <a:gd name="T51" fmla="*/ 2147483646 h 136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998"/>
              <a:gd name="T79" fmla="*/ 0 h 1361"/>
              <a:gd name="T80" fmla="*/ 998 w 998"/>
              <a:gd name="T81" fmla="*/ 1361 h 1361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998" h="1361">
                <a:moveTo>
                  <a:pt x="137" y="46"/>
                </a:moveTo>
                <a:lnTo>
                  <a:pt x="363" y="91"/>
                </a:lnTo>
                <a:lnTo>
                  <a:pt x="590" y="182"/>
                </a:lnTo>
                <a:lnTo>
                  <a:pt x="636" y="409"/>
                </a:lnTo>
                <a:lnTo>
                  <a:pt x="772" y="590"/>
                </a:lnTo>
                <a:lnTo>
                  <a:pt x="862" y="817"/>
                </a:lnTo>
                <a:lnTo>
                  <a:pt x="953" y="998"/>
                </a:lnTo>
                <a:lnTo>
                  <a:pt x="998" y="1225"/>
                </a:lnTo>
                <a:lnTo>
                  <a:pt x="908" y="1361"/>
                </a:lnTo>
                <a:lnTo>
                  <a:pt x="726" y="1316"/>
                </a:lnTo>
                <a:lnTo>
                  <a:pt x="681" y="1180"/>
                </a:lnTo>
                <a:lnTo>
                  <a:pt x="636" y="1089"/>
                </a:lnTo>
                <a:lnTo>
                  <a:pt x="499" y="1089"/>
                </a:lnTo>
                <a:lnTo>
                  <a:pt x="409" y="998"/>
                </a:lnTo>
                <a:lnTo>
                  <a:pt x="454" y="953"/>
                </a:lnTo>
                <a:lnTo>
                  <a:pt x="454" y="817"/>
                </a:lnTo>
                <a:lnTo>
                  <a:pt x="454" y="681"/>
                </a:lnTo>
                <a:lnTo>
                  <a:pt x="318" y="635"/>
                </a:lnTo>
                <a:lnTo>
                  <a:pt x="227" y="499"/>
                </a:lnTo>
                <a:lnTo>
                  <a:pt x="137" y="363"/>
                </a:lnTo>
                <a:lnTo>
                  <a:pt x="91" y="272"/>
                </a:lnTo>
                <a:lnTo>
                  <a:pt x="46" y="227"/>
                </a:lnTo>
                <a:lnTo>
                  <a:pt x="0" y="136"/>
                </a:lnTo>
                <a:lnTo>
                  <a:pt x="46" y="91"/>
                </a:lnTo>
                <a:lnTo>
                  <a:pt x="46" y="0"/>
                </a:lnTo>
                <a:lnTo>
                  <a:pt x="137" y="46"/>
                </a:lnTo>
                <a:close/>
              </a:path>
            </a:pathLst>
          </a:custGeom>
          <a:noFill/>
          <a:ln w="57150">
            <a:solidFill>
              <a:srgbClr val="66FFFF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7656" name="Line 11"/>
          <p:cNvSpPr>
            <a:spLocks noChangeShapeType="1"/>
          </p:cNvSpPr>
          <p:nvPr/>
        </p:nvSpPr>
        <p:spPr bwMode="auto">
          <a:xfrm flipV="1">
            <a:off x="4038600" y="4419600"/>
            <a:ext cx="863600" cy="7143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27657" name="Text Box 12"/>
          <p:cNvSpPr txBox="1">
            <a:spLocks noChangeArrowheads="1"/>
          </p:cNvSpPr>
          <p:nvPr/>
        </p:nvSpPr>
        <p:spPr bwMode="auto">
          <a:xfrm>
            <a:off x="1676400" y="4267200"/>
            <a:ext cx="23764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  <a:cs typeface="JasmineUPC" pitchFamily="18" charset="-34"/>
              </a:rPr>
              <a:t>รัฐยะไข่(อาระกัน)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79105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th-TH" sz="3600">
              <a:latin typeface="Angsana New" pitchFamily="18" charset="-34"/>
            </a:endParaRPr>
          </a:p>
          <a:p>
            <a:pPr algn="thaiDist"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                 “</a:t>
            </a:r>
            <a:r>
              <a:rPr lang="th-TH" sz="4000" b="1" i="1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การบังคับใช้แรงงานหรือบริการ</a:t>
            </a:r>
            <a:r>
              <a:rPr lang="th-TH" sz="4000" b="1">
                <a:latin typeface="TH SarabunPSK" pitchFamily="34" charset="-34"/>
                <a:cs typeface="TH SarabunPSK" pitchFamily="34" charset="-34"/>
              </a:rPr>
              <a:t>” หมายความว่า        การข่มขืนใจให้ทำงานหรือบริการ </a:t>
            </a:r>
          </a:p>
          <a:p>
            <a:pPr algn="thaiDist"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	       - โดยทำให้กลัวว่าจะเกิดอันตรายต่อชีวิต ร่างกาย เสรีภาพ ชื่อเสียง หรือทรัพย์สินของบุคคลนั้นเองหรือของผู้อื่น</a:t>
            </a:r>
          </a:p>
          <a:p>
            <a:pPr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	      -  โดยขู่เข็ญด้วยประการใดๆ</a:t>
            </a:r>
          </a:p>
          <a:p>
            <a:pPr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	      -  โดยใช้กำลังประทุษร้าย</a:t>
            </a:r>
          </a:p>
          <a:p>
            <a:pPr algn="thaiDist"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	      -  หรือโดยทำให้บุคคลนั้นอยู่ในภาวะที่ไม่สามารถ    ขัดขืนได้</a:t>
            </a:r>
          </a:p>
          <a:p>
            <a:pPr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                         </a:t>
            </a:r>
          </a:p>
          <a:p>
            <a:pPr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                   ( นิยาม ตาม ม.๔</a:t>
            </a:r>
            <a:r>
              <a:rPr lang="en-US" sz="4000" b="1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>
                <a:latin typeface="TH SarabunPSK" pitchFamily="34" charset="-34"/>
                <a:cs typeface="TH SarabunPSK" pitchFamily="34" charset="-34"/>
              </a:rPr>
              <a:t>แห่ง พ.ร.บ.ค้ามนุษย์)</a:t>
            </a:r>
          </a:p>
          <a:p>
            <a:pPr eaLnBrk="1" hangingPunct="1"/>
            <a:endParaRPr lang="th-TH" sz="3600">
              <a:latin typeface="Angsana New" pitchFamily="18" charset="-34"/>
              <a:cs typeface="JasmineUPC" pitchFamily="18" charset="-34"/>
            </a:endParaRPr>
          </a:p>
          <a:p>
            <a:pPr eaLnBrk="1" hangingPunct="1"/>
            <a:r>
              <a:rPr lang="th-TH" sz="3600">
                <a:latin typeface="Angsana New" pitchFamily="18" charset="-34"/>
              </a:rPr>
              <a:t>	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14563" y="280988"/>
            <a:ext cx="6896100" cy="23622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th-TH" sz="17900" dirty="0" smtClean="0">
                <a:latin typeface="TH SarabunPSK" pitchFamily="34" charset="-34"/>
                <a:cs typeface="TH SarabunPSK" pitchFamily="34" charset="-34"/>
              </a:rPr>
              <a:t>ขอบคุณ</a:t>
            </a:r>
          </a:p>
        </p:txBody>
      </p:sp>
      <p:sp>
        <p:nvSpPr>
          <p:cNvPr id="122883" name="Text Box 3"/>
          <p:cNvSpPr txBox="1">
            <a:spLocks noChangeArrowheads="1"/>
          </p:cNvSpPr>
          <p:nvPr/>
        </p:nvSpPr>
        <p:spPr bwMode="auto">
          <a:xfrm>
            <a:off x="2433638" y="3000375"/>
            <a:ext cx="5638800" cy="1570038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h-TH" sz="96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ตอบข้อซักถาม</a:t>
            </a:r>
          </a:p>
        </p:txBody>
      </p:sp>
      <p:sp>
        <p:nvSpPr>
          <p:cNvPr id="122884" name="Text Box 4"/>
          <p:cNvSpPr txBox="1">
            <a:spLocks noChangeArrowheads="1"/>
          </p:cNvSpPr>
          <p:nvPr/>
        </p:nvSpPr>
        <p:spPr bwMode="auto">
          <a:xfrm>
            <a:off x="928688" y="5272088"/>
            <a:ext cx="5946775" cy="120015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h-TH" sz="7200" b="1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โทร ๐๘๙-๕๖๙-๕๖๕๖</a:t>
            </a:r>
          </a:p>
        </p:txBody>
      </p:sp>
      <p:pic>
        <p:nvPicPr>
          <p:cNvPr id="12288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2590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xfrm>
            <a:off x="1447800" y="115888"/>
            <a:ext cx="7315200" cy="646112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h-TH" sz="4000" dirty="0" smtClean="0">
                <a:solidFill>
                  <a:schemeClr val="tx1"/>
                </a:solidFill>
                <a:cs typeface="JasmineUPC" pitchFamily="18" charset="-34"/>
              </a:rPr>
              <a:t>ลักษณะการเดินทางโดยเรือของ</a:t>
            </a:r>
            <a:r>
              <a:rPr lang="th-TH" sz="4000" dirty="0" err="1" smtClean="0">
                <a:solidFill>
                  <a:schemeClr val="tx1"/>
                </a:solidFill>
                <a:cs typeface="JasmineUPC" pitchFamily="18" charset="-34"/>
              </a:rPr>
              <a:t>โรฮิงญา</a:t>
            </a:r>
            <a:endParaRPr lang="th-TH" sz="4000" dirty="0" smtClean="0">
              <a:solidFill>
                <a:schemeClr val="tx1"/>
              </a:solidFill>
              <a:cs typeface="JasmineUPC" pitchFamily="18" charset="-34"/>
            </a:endParaRPr>
          </a:p>
        </p:txBody>
      </p:sp>
      <p:pic>
        <p:nvPicPr>
          <p:cNvPr id="28675" name="Picture 4" descr="IMG_819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24000"/>
          </a:blip>
          <a:srcRect/>
          <a:stretch>
            <a:fillRect/>
          </a:stretch>
        </p:blipFill>
        <p:spPr>
          <a:xfrm>
            <a:off x="0" y="3733800"/>
            <a:ext cx="4648200" cy="3124200"/>
          </a:xfrm>
        </p:spPr>
      </p:pic>
      <p:pic>
        <p:nvPicPr>
          <p:cNvPr id="28676" name="Picture 5" descr="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838200"/>
            <a:ext cx="4495800" cy="2895600"/>
          </a:xfrm>
        </p:spPr>
      </p:pic>
      <p:pic>
        <p:nvPicPr>
          <p:cNvPr id="28677" name="Picture 6" descr="จับพม่า3 02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648200" y="3810000"/>
            <a:ext cx="4495800" cy="3048000"/>
          </a:xfrm>
        </p:spPr>
      </p:pic>
      <p:pic>
        <p:nvPicPr>
          <p:cNvPr id="28678" name="Picture 8" descr="DSCN147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838200"/>
            <a:ext cx="4648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/>
          <p:cNvPicPr>
            <a:picLocks noChangeAspect="1" noChangeArrowheads="1"/>
          </p:cNvPicPr>
          <p:nvPr/>
        </p:nvPicPr>
        <p:blipFill>
          <a:blip r:embed="rId2">
            <a:lum bright="6000" contrast="6000"/>
          </a:blip>
          <a:srcRect l="23616" t="7808" b="9218"/>
          <a:stretch>
            <a:fillRect/>
          </a:stretch>
        </p:blipFill>
        <p:spPr bwMode="auto">
          <a:xfrm>
            <a:off x="0" y="0"/>
            <a:ext cx="903605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Freeform 4"/>
          <p:cNvSpPr>
            <a:spLocks/>
          </p:cNvSpPr>
          <p:nvPr/>
        </p:nvSpPr>
        <p:spPr bwMode="auto">
          <a:xfrm rot="-1116961">
            <a:off x="3522663" y="717550"/>
            <a:ext cx="1763712" cy="4449763"/>
          </a:xfrm>
          <a:custGeom>
            <a:avLst/>
            <a:gdLst>
              <a:gd name="T0" fmla="*/ 0 w 1542"/>
              <a:gd name="T1" fmla="*/ 0 h 3402"/>
              <a:gd name="T2" fmla="*/ 2147483646 w 1542"/>
              <a:gd name="T3" fmla="*/ 2147483646 h 3402"/>
              <a:gd name="T4" fmla="*/ 2147483646 w 1542"/>
              <a:gd name="T5" fmla="*/ 2147483646 h 3402"/>
              <a:gd name="T6" fmla="*/ 0 60000 65536"/>
              <a:gd name="T7" fmla="*/ 0 60000 65536"/>
              <a:gd name="T8" fmla="*/ 0 60000 65536"/>
              <a:gd name="T9" fmla="*/ 0 w 1542"/>
              <a:gd name="T10" fmla="*/ 0 h 3402"/>
              <a:gd name="T11" fmla="*/ 1542 w 1542"/>
              <a:gd name="T12" fmla="*/ 3402 h 340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42" h="3402">
                <a:moveTo>
                  <a:pt x="0" y="0"/>
                </a:moveTo>
                <a:cubicBezTo>
                  <a:pt x="53" y="329"/>
                  <a:pt x="106" y="658"/>
                  <a:pt x="363" y="1225"/>
                </a:cubicBezTo>
                <a:cubicBezTo>
                  <a:pt x="620" y="1792"/>
                  <a:pt x="1345" y="3047"/>
                  <a:pt x="1542" y="3402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-252413" y="76200"/>
            <a:ext cx="6683376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th-TH" sz="4400" b="1" dirty="0">
                <a:effectLst>
                  <a:outerShdw blurRad="38100" dist="38100" dir="2700000" algn="tl">
                    <a:srgbClr val="000000"/>
                  </a:outerShdw>
                </a:effectLst>
                <a:cs typeface="JasmineUPC" pitchFamily="18" charset="-34"/>
              </a:rPr>
              <a:t>เส้นทางเดินทางเข้ามาประเทศไทย</a:t>
            </a:r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4953000" y="3733800"/>
            <a:ext cx="1066800" cy="685800"/>
          </a:xfrm>
          <a:prstGeom prst="line">
            <a:avLst/>
          </a:prstGeom>
          <a:noFill/>
          <a:ln w="38100">
            <a:solidFill>
              <a:srgbClr val="FF33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7415" name="Freeform 7"/>
          <p:cNvSpPr>
            <a:spLocks/>
          </p:cNvSpPr>
          <p:nvPr/>
        </p:nvSpPr>
        <p:spPr bwMode="auto">
          <a:xfrm>
            <a:off x="4876800" y="3657600"/>
            <a:ext cx="914400" cy="1371600"/>
          </a:xfrm>
          <a:custGeom>
            <a:avLst/>
            <a:gdLst>
              <a:gd name="T0" fmla="*/ 0 w 1542"/>
              <a:gd name="T1" fmla="*/ 0 h 3402"/>
              <a:gd name="T2" fmla="*/ 2147483646 w 1542"/>
              <a:gd name="T3" fmla="*/ 2147483646 h 3402"/>
              <a:gd name="T4" fmla="*/ 2147483646 w 1542"/>
              <a:gd name="T5" fmla="*/ 2147483646 h 3402"/>
              <a:gd name="T6" fmla="*/ 0 60000 65536"/>
              <a:gd name="T7" fmla="*/ 0 60000 65536"/>
              <a:gd name="T8" fmla="*/ 0 60000 65536"/>
              <a:gd name="T9" fmla="*/ 0 w 1542"/>
              <a:gd name="T10" fmla="*/ 0 h 3402"/>
              <a:gd name="T11" fmla="*/ 1542 w 1542"/>
              <a:gd name="T12" fmla="*/ 3402 h 340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42" h="3402">
                <a:moveTo>
                  <a:pt x="0" y="0"/>
                </a:moveTo>
                <a:cubicBezTo>
                  <a:pt x="53" y="329"/>
                  <a:pt x="106" y="658"/>
                  <a:pt x="363" y="1225"/>
                </a:cubicBezTo>
                <a:cubicBezTo>
                  <a:pt x="620" y="1792"/>
                  <a:pt x="1345" y="3047"/>
                  <a:pt x="1542" y="3402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835150" y="5292725"/>
            <a:ext cx="403225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h-TH" b="1">
                <a:solidFill>
                  <a:srgbClr val="000000"/>
                </a:solidFill>
                <a:latin typeface="Vrinda" pitchFamily="34" charset="0"/>
                <a:cs typeface="FreesiaUPC" pitchFamily="34" charset="-34"/>
              </a:rPr>
              <a:t>ระยะทางประมาณ </a:t>
            </a:r>
            <a:r>
              <a:rPr lang="en-US" b="1">
                <a:solidFill>
                  <a:srgbClr val="000000"/>
                </a:solidFill>
                <a:latin typeface="Vrinda" pitchFamily="34" charset="0"/>
                <a:cs typeface="FreesiaUPC" pitchFamily="34" charset="-34"/>
              </a:rPr>
              <a:t>780</a:t>
            </a:r>
            <a:r>
              <a:rPr lang="th-TH" b="1">
                <a:solidFill>
                  <a:srgbClr val="000000"/>
                </a:solidFill>
                <a:latin typeface="Vrinda" pitchFamily="34" charset="0"/>
                <a:cs typeface="FreesiaUPC" pitchFamily="34" charset="-34"/>
              </a:rPr>
              <a:t> ไมล์</a:t>
            </a:r>
          </a:p>
          <a:p>
            <a:pPr algn="ctr" eaLnBrk="1" hangingPunct="1">
              <a:spcBef>
                <a:spcPct val="50000"/>
              </a:spcBef>
            </a:pPr>
            <a:r>
              <a:rPr lang="th-TH" b="1">
                <a:solidFill>
                  <a:srgbClr val="000000"/>
                </a:solidFill>
                <a:latin typeface="Vrinda" pitchFamily="34" charset="0"/>
                <a:cs typeface="FreesiaUPC" pitchFamily="34" charset="-34"/>
              </a:rPr>
              <a:t> เดินทางประมาณ </a:t>
            </a:r>
            <a:r>
              <a:rPr lang="en-US" b="1">
                <a:solidFill>
                  <a:srgbClr val="000000"/>
                </a:solidFill>
                <a:latin typeface="Vrinda" pitchFamily="34" charset="0"/>
                <a:cs typeface="FreesiaUPC" pitchFamily="34" charset="-34"/>
              </a:rPr>
              <a:t>10</a:t>
            </a:r>
            <a:r>
              <a:rPr lang="th-TH" b="1">
                <a:solidFill>
                  <a:srgbClr val="000000"/>
                </a:solidFill>
                <a:latin typeface="Vrinda" pitchFamily="34" charset="0"/>
                <a:cs typeface="FreesiaUPC" pitchFamily="34" charset="-34"/>
              </a:rPr>
              <a:t> – </a:t>
            </a:r>
            <a:r>
              <a:rPr lang="en-US" b="1">
                <a:solidFill>
                  <a:srgbClr val="000000"/>
                </a:solidFill>
                <a:latin typeface="Vrinda" pitchFamily="34" charset="0"/>
                <a:cs typeface="FreesiaUPC" pitchFamily="34" charset="-34"/>
              </a:rPr>
              <a:t>14</a:t>
            </a:r>
            <a:r>
              <a:rPr lang="th-TH" b="1">
                <a:solidFill>
                  <a:srgbClr val="000000"/>
                </a:solidFill>
                <a:latin typeface="Vrinda" pitchFamily="34" charset="0"/>
                <a:cs typeface="FreesiaUPC" pitchFamily="34" charset="-34"/>
              </a:rPr>
              <a:t> วัน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3" grpId="0"/>
      <p:bldP spid="17414" grpId="0" animBg="1"/>
      <p:bldP spid="17415" grpId="0" animBg="1"/>
      <p:bldP spid="174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th-TH" smtClean="0"/>
          </a:p>
        </p:txBody>
      </p:sp>
      <p:pic>
        <p:nvPicPr>
          <p:cNvPr id="30723" name="Picture 8" descr="เกาะสุริน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69113"/>
          </a:xfrm>
        </p:spPr>
      </p:pic>
      <p:sp>
        <p:nvSpPr>
          <p:cNvPr id="2057" name="Freeform 9"/>
          <p:cNvSpPr>
            <a:spLocks/>
          </p:cNvSpPr>
          <p:nvPr/>
        </p:nvSpPr>
        <p:spPr bwMode="auto">
          <a:xfrm>
            <a:off x="457200" y="2133600"/>
            <a:ext cx="1905000" cy="1371600"/>
          </a:xfrm>
          <a:custGeom>
            <a:avLst/>
            <a:gdLst>
              <a:gd name="T0" fmla="*/ 0 w 1542"/>
              <a:gd name="T1" fmla="*/ 0 h 3402"/>
              <a:gd name="T2" fmla="*/ 2147483646 w 1542"/>
              <a:gd name="T3" fmla="*/ 2147483646 h 3402"/>
              <a:gd name="T4" fmla="*/ 2147483646 w 1542"/>
              <a:gd name="T5" fmla="*/ 2147483646 h 3402"/>
              <a:gd name="T6" fmla="*/ 0 60000 65536"/>
              <a:gd name="T7" fmla="*/ 0 60000 65536"/>
              <a:gd name="T8" fmla="*/ 0 60000 65536"/>
              <a:gd name="T9" fmla="*/ 0 w 1542"/>
              <a:gd name="T10" fmla="*/ 0 h 3402"/>
              <a:gd name="T11" fmla="*/ 1542 w 1542"/>
              <a:gd name="T12" fmla="*/ 3402 h 340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42" h="3402">
                <a:moveTo>
                  <a:pt x="0" y="0"/>
                </a:moveTo>
                <a:cubicBezTo>
                  <a:pt x="53" y="329"/>
                  <a:pt x="106" y="658"/>
                  <a:pt x="363" y="1225"/>
                </a:cubicBezTo>
                <a:cubicBezTo>
                  <a:pt x="620" y="1792"/>
                  <a:pt x="1345" y="3047"/>
                  <a:pt x="1542" y="3402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059" name="Freeform 11"/>
          <p:cNvSpPr>
            <a:spLocks/>
          </p:cNvSpPr>
          <p:nvPr/>
        </p:nvSpPr>
        <p:spPr bwMode="auto">
          <a:xfrm rot="-1800000">
            <a:off x="2409825" y="3122613"/>
            <a:ext cx="1371600" cy="457200"/>
          </a:xfrm>
          <a:custGeom>
            <a:avLst/>
            <a:gdLst>
              <a:gd name="T0" fmla="*/ 0 w 1542"/>
              <a:gd name="T1" fmla="*/ 0 h 3402"/>
              <a:gd name="T2" fmla="*/ 2147483646 w 1542"/>
              <a:gd name="T3" fmla="*/ 2147483646 h 3402"/>
              <a:gd name="T4" fmla="*/ 2147483646 w 1542"/>
              <a:gd name="T5" fmla="*/ 2147483646 h 3402"/>
              <a:gd name="T6" fmla="*/ 0 60000 65536"/>
              <a:gd name="T7" fmla="*/ 0 60000 65536"/>
              <a:gd name="T8" fmla="*/ 0 60000 65536"/>
              <a:gd name="T9" fmla="*/ 0 w 1542"/>
              <a:gd name="T10" fmla="*/ 0 h 3402"/>
              <a:gd name="T11" fmla="*/ 1542 w 1542"/>
              <a:gd name="T12" fmla="*/ 3402 h 340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42" h="3402">
                <a:moveTo>
                  <a:pt x="0" y="0"/>
                </a:moveTo>
                <a:cubicBezTo>
                  <a:pt x="53" y="329"/>
                  <a:pt x="106" y="658"/>
                  <a:pt x="363" y="1225"/>
                </a:cubicBezTo>
                <a:cubicBezTo>
                  <a:pt x="620" y="1792"/>
                  <a:pt x="1345" y="3047"/>
                  <a:pt x="1542" y="3402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0726" name="Text Box 12"/>
          <p:cNvSpPr txBox="1">
            <a:spLocks noChangeArrowheads="1"/>
          </p:cNvSpPr>
          <p:nvPr/>
        </p:nvSpPr>
        <p:spPr bwMode="auto">
          <a:xfrm>
            <a:off x="1447800" y="457200"/>
            <a:ext cx="472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th-TH" sz="1800"/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-180975" y="44450"/>
            <a:ext cx="66833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th-TH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JasmineUPC" pitchFamily="18" charset="-34"/>
              </a:rPr>
              <a:t>เส้นทางเดินทางเข้ามาประเทศไทย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" grpId="0" animBg="1"/>
      <p:bldP spid="2059" grpId="0" animBg="1"/>
      <p:bldP spid="20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9" descr="banma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3863" y="173038"/>
            <a:ext cx="1268412" cy="1455737"/>
          </a:xfrm>
          <a:solidFill>
            <a:schemeClr val="accent2"/>
          </a:solidFill>
        </p:spPr>
      </p:pic>
      <p:sp>
        <p:nvSpPr>
          <p:cNvPr id="31747" name="Freeform 29"/>
          <p:cNvSpPr>
            <a:spLocks/>
          </p:cNvSpPr>
          <p:nvPr/>
        </p:nvSpPr>
        <p:spPr bwMode="gray">
          <a:xfrm>
            <a:off x="0" y="2857500"/>
            <a:ext cx="9144000" cy="3690938"/>
          </a:xfrm>
          <a:custGeom>
            <a:avLst/>
            <a:gdLst>
              <a:gd name="T0" fmla="*/ 0 w 5790"/>
              <a:gd name="T1" fmla="*/ 2147483646 h 2325"/>
              <a:gd name="T2" fmla="*/ 2147483646 w 5790"/>
              <a:gd name="T3" fmla="*/ 2147483646 h 2325"/>
              <a:gd name="T4" fmla="*/ 2147483646 w 5790"/>
              <a:gd name="T5" fmla="*/ 2147483646 h 2325"/>
              <a:gd name="T6" fmla="*/ 2147483646 w 5790"/>
              <a:gd name="T7" fmla="*/ 2147483646 h 2325"/>
              <a:gd name="T8" fmla="*/ 2147483646 w 5790"/>
              <a:gd name="T9" fmla="*/ 2147483646 h 2325"/>
              <a:gd name="T10" fmla="*/ 2147483646 w 5790"/>
              <a:gd name="T11" fmla="*/ 2147483646 h 2325"/>
              <a:gd name="T12" fmla="*/ 2147483646 w 5790"/>
              <a:gd name="T13" fmla="*/ 2147483646 h 2325"/>
              <a:gd name="T14" fmla="*/ 2147483646 w 5790"/>
              <a:gd name="T15" fmla="*/ 2147483646 h 2325"/>
              <a:gd name="T16" fmla="*/ 2147483646 w 5790"/>
              <a:gd name="T17" fmla="*/ 2147483646 h 2325"/>
              <a:gd name="T18" fmla="*/ 2147483646 w 5790"/>
              <a:gd name="T19" fmla="*/ 2147483646 h 2325"/>
              <a:gd name="T20" fmla="*/ 2147483646 w 5790"/>
              <a:gd name="T21" fmla="*/ 2147483646 h 2325"/>
              <a:gd name="T22" fmla="*/ 2147483646 w 5790"/>
              <a:gd name="T23" fmla="*/ 2147483646 h 2325"/>
              <a:gd name="T24" fmla="*/ 2147483646 w 5790"/>
              <a:gd name="T25" fmla="*/ 2147483646 h 2325"/>
              <a:gd name="T26" fmla="*/ 2147483646 w 5790"/>
              <a:gd name="T27" fmla="*/ 2147483646 h 2325"/>
              <a:gd name="T28" fmla="*/ 2147483646 w 5790"/>
              <a:gd name="T29" fmla="*/ 0 h 232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5790"/>
              <a:gd name="T46" fmla="*/ 0 h 2325"/>
              <a:gd name="T47" fmla="*/ 5790 w 5790"/>
              <a:gd name="T48" fmla="*/ 2325 h 232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5790" h="2325">
                <a:moveTo>
                  <a:pt x="0" y="2169"/>
                </a:moveTo>
                <a:lnTo>
                  <a:pt x="207" y="2289"/>
                </a:lnTo>
                <a:lnTo>
                  <a:pt x="462" y="2133"/>
                </a:lnTo>
                <a:lnTo>
                  <a:pt x="755" y="2273"/>
                </a:lnTo>
                <a:lnTo>
                  <a:pt x="1038" y="2097"/>
                </a:lnTo>
                <a:lnTo>
                  <a:pt x="1373" y="2259"/>
                </a:lnTo>
                <a:lnTo>
                  <a:pt x="1650" y="2091"/>
                </a:lnTo>
                <a:lnTo>
                  <a:pt x="1965" y="2259"/>
                </a:lnTo>
                <a:lnTo>
                  <a:pt x="2214" y="2067"/>
                </a:lnTo>
                <a:lnTo>
                  <a:pt x="2586" y="2325"/>
                </a:lnTo>
                <a:lnTo>
                  <a:pt x="2892" y="2079"/>
                </a:lnTo>
                <a:lnTo>
                  <a:pt x="3342" y="2259"/>
                </a:lnTo>
                <a:lnTo>
                  <a:pt x="4206" y="1053"/>
                </a:lnTo>
                <a:lnTo>
                  <a:pt x="5326" y="1807"/>
                </a:lnTo>
                <a:lnTo>
                  <a:pt x="5790" y="0"/>
                </a:lnTo>
              </a:path>
            </a:pathLst>
          </a:custGeom>
          <a:noFill/>
          <a:ln w="25400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pic>
        <p:nvPicPr>
          <p:cNvPr id="31748" name="รูปภาพ 8" descr="C:\Users\SONY\Pictures\ยะไข่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1749" name="AutoShape 2"/>
          <p:cNvCxnSpPr>
            <a:cxnSpLocks noChangeShapeType="1"/>
          </p:cNvCxnSpPr>
          <p:nvPr/>
        </p:nvCxnSpPr>
        <p:spPr bwMode="auto">
          <a:xfrm>
            <a:off x="4211638" y="2997200"/>
            <a:ext cx="0" cy="2160588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1750" name="AutoShape 3"/>
          <p:cNvCxnSpPr>
            <a:cxnSpLocks noChangeShapeType="1"/>
          </p:cNvCxnSpPr>
          <p:nvPr/>
        </p:nvCxnSpPr>
        <p:spPr bwMode="auto">
          <a:xfrm flipV="1">
            <a:off x="4465638" y="5251450"/>
            <a:ext cx="747712" cy="79375"/>
          </a:xfrm>
          <a:prstGeom prst="straightConnector1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</p:spPr>
      </p:cxnSp>
      <p:cxnSp>
        <p:nvCxnSpPr>
          <p:cNvPr id="31751" name="AutoShape 4"/>
          <p:cNvCxnSpPr>
            <a:cxnSpLocks noChangeShapeType="1"/>
          </p:cNvCxnSpPr>
          <p:nvPr/>
        </p:nvCxnSpPr>
        <p:spPr bwMode="auto">
          <a:xfrm>
            <a:off x="4516438" y="5330825"/>
            <a:ext cx="696912" cy="66675"/>
          </a:xfrm>
          <a:prstGeom prst="straightConnector1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</p:spPr>
      </p:cxnSp>
      <p:cxnSp>
        <p:nvCxnSpPr>
          <p:cNvPr id="31752" name="AutoShape 5"/>
          <p:cNvCxnSpPr>
            <a:cxnSpLocks noChangeShapeType="1"/>
          </p:cNvCxnSpPr>
          <p:nvPr/>
        </p:nvCxnSpPr>
        <p:spPr bwMode="auto">
          <a:xfrm>
            <a:off x="4465638" y="5330825"/>
            <a:ext cx="747712" cy="280988"/>
          </a:xfrm>
          <a:prstGeom prst="straightConnector1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</p:spPr>
      </p:cxnSp>
      <p:cxnSp>
        <p:nvCxnSpPr>
          <p:cNvPr id="31753" name="AutoShape 6"/>
          <p:cNvCxnSpPr>
            <a:cxnSpLocks noChangeShapeType="1"/>
          </p:cNvCxnSpPr>
          <p:nvPr/>
        </p:nvCxnSpPr>
        <p:spPr bwMode="auto">
          <a:xfrm>
            <a:off x="4465638" y="5330825"/>
            <a:ext cx="914400" cy="444500"/>
          </a:xfrm>
          <a:prstGeom prst="straightConnector1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</p:spPr>
      </p:cxnSp>
      <p:sp>
        <p:nvSpPr>
          <p:cNvPr id="10" name="TextBox 9"/>
          <p:cNvSpPr txBox="1"/>
          <p:nvPr/>
        </p:nvSpPr>
        <p:spPr>
          <a:xfrm>
            <a:off x="0" y="96838"/>
            <a:ext cx="6227763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th-TH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JasmineUPC" pitchFamily="18" charset="-34"/>
              </a:rPr>
              <a:t>เส้นทางเดินทางเข้ามาประเทศไทย</a:t>
            </a: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DSCN097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5105400" cy="3429000"/>
          </a:xfrm>
        </p:spPr>
      </p:pic>
      <p:pic>
        <p:nvPicPr>
          <p:cNvPr id="32771" name="Picture 5" descr="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105400" y="0"/>
            <a:ext cx="4038600" cy="3429000"/>
          </a:xfrm>
        </p:spPr>
      </p:pic>
      <p:pic>
        <p:nvPicPr>
          <p:cNvPr id="32772" name="Picture 6" descr="DSC0141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lum bright="6000" contrast="12000"/>
          </a:blip>
          <a:srcRect/>
          <a:stretch>
            <a:fillRect/>
          </a:stretch>
        </p:blipFill>
        <p:spPr>
          <a:xfrm>
            <a:off x="0" y="3429000"/>
            <a:ext cx="5105400" cy="3429000"/>
          </a:xfrm>
        </p:spPr>
      </p:pic>
      <p:pic>
        <p:nvPicPr>
          <p:cNvPr id="32773" name="Picture 7" descr="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5105400" y="3429000"/>
            <a:ext cx="4038600" cy="3429000"/>
          </a:xfrm>
        </p:spPr>
      </p:pic>
      <p:sp>
        <p:nvSpPr>
          <p:cNvPr id="1843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-152400" y="0"/>
            <a:ext cx="9372600" cy="914400"/>
          </a:xfrm>
          <a:solidFill>
            <a:srgbClr val="002060"/>
          </a:solidFill>
        </p:spPr>
        <p:txBody>
          <a:bodyPr/>
          <a:lstStyle/>
          <a:p>
            <a:pPr algn="ctr" eaLnBrk="1" hangingPunct="1">
              <a:defRPr/>
            </a:pPr>
            <a:r>
              <a:rPr lang="th-TH" dirty="0" smtClean="0">
                <a:solidFill>
                  <a:schemeClr val="bg1"/>
                </a:solidFill>
                <a:cs typeface="JasmineUPC" pitchFamily="18" charset="-34"/>
              </a:rPr>
              <a:t>ภาพการจับกุมกลุ่ม</a:t>
            </a:r>
            <a:r>
              <a:rPr lang="th-TH" dirty="0" err="1" smtClean="0">
                <a:solidFill>
                  <a:schemeClr val="bg1"/>
                </a:solidFill>
                <a:cs typeface="JasmineUPC" pitchFamily="18" charset="-34"/>
              </a:rPr>
              <a:t>โรฮิงญา</a:t>
            </a:r>
            <a:r>
              <a:rPr lang="th-TH" dirty="0" smtClean="0">
                <a:solidFill>
                  <a:schemeClr val="bg1"/>
                </a:solidFill>
                <a:cs typeface="JasmineUPC" pitchFamily="18" charset="-34"/>
              </a:rPr>
              <a:t>ด้านพื้นที่จังหวัดระนอง</a:t>
            </a:r>
            <a:endParaRPr lang="th-TH" sz="4800" dirty="0" smtClean="0">
              <a:solidFill>
                <a:schemeClr val="bg1"/>
              </a:solidFill>
              <a:cs typeface="JasmineUPC" pitchFamily="18" charset="-34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Thailand_Narathiwa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0"/>
            <a:ext cx="4724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 descr="narathiva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3962400"/>
            <a:ext cx="1752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Oval 4"/>
          <p:cNvSpPr>
            <a:spLocks noChangeArrowheads="1"/>
          </p:cNvSpPr>
          <p:nvPr/>
        </p:nvSpPr>
        <p:spPr bwMode="auto">
          <a:xfrm>
            <a:off x="8382000" y="5334000"/>
            <a:ext cx="22860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th-TH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36525" y="-44450"/>
            <a:ext cx="3292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th-TH" sz="1800"/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0" y="0"/>
            <a:ext cx="4419600" cy="39703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h-TH" sz="2400" b="1">
                <a:solidFill>
                  <a:srgbClr val="000000"/>
                </a:solidFill>
                <a:cs typeface="JasmineUPC" pitchFamily="18" charset="-34"/>
              </a:rPr>
              <a:t>จับกุมโรฮิงยาที่ อ.สุไหงโกลก  จ.นราธิวาส</a:t>
            </a:r>
            <a:r>
              <a:rPr lang="th-TH" sz="2000" b="1">
                <a:solidFill>
                  <a:srgbClr val="000000"/>
                </a:solidFill>
                <a:cs typeface="JasmineUPC" pitchFamily="18" charset="-34"/>
              </a:rPr>
              <a:t> </a:t>
            </a:r>
            <a:r>
              <a:rPr lang="th-TH" sz="2400" b="1">
                <a:solidFill>
                  <a:srgbClr val="000000"/>
                </a:solidFill>
                <a:cs typeface="JasmineUPC" pitchFamily="18" charset="-34"/>
              </a:rPr>
              <a:t>เมื่อวันที่ 23 ม.ค. 2551 ตรวจพบคนต่างด้าวผิดกฎหมายสัญชาติพม่ามุสลิมโรฮิงยา  บริเวณสวนยางบ้านมือบา หมู่ 4  ต.ปาสมัส อำเภอสุไหงโกลก จ.นราธิวาส จำนวน 150 คน คาดว่าน่าจะเป็นกลุ่มโรฮิงยาซึ่งลักลอบเข้ามาในราชอาณาจักรด้านทะเลอันดามันแล้วลักลอบเดินทางมายังอำเภอสุไหงโกลกเพื่อลักลอบเดินทางเข้าไปประเทศมาเลเซีย</a:t>
            </a:r>
          </a:p>
          <a:p>
            <a:pPr eaLnBrk="1" hangingPunct="1">
              <a:spcBef>
                <a:spcPct val="50000"/>
              </a:spcBef>
            </a:pPr>
            <a:endParaRPr lang="th-TH" sz="2400" b="1">
              <a:solidFill>
                <a:srgbClr val="000000"/>
              </a:solidFill>
              <a:cs typeface="JasmineUPC" pitchFamily="18" charset="-34"/>
            </a:endParaRP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288925" y="3917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th-TH" sz="1800"/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762000" y="45720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th-TH" sz="1800"/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1066800" y="4572000"/>
            <a:ext cx="106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th-TH" sz="1800"/>
          </a:p>
        </p:txBody>
      </p:sp>
      <p:pic>
        <p:nvPicPr>
          <p:cNvPr id="33802" name="Picture 10" descr="Picture 36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57600"/>
            <a:ext cx="4419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รูปภาพ 4" descr="CCI01072016_0010.jpg"/>
          <p:cNvPicPr>
            <a:picLocks noChangeAspect="1"/>
          </p:cNvPicPr>
          <p:nvPr/>
        </p:nvPicPr>
        <p:blipFill>
          <a:blip r:embed="rId2"/>
          <a:srcRect l="10759" t="27664" r="9494" b="10371"/>
          <a:stretch>
            <a:fillRect/>
          </a:stretch>
        </p:blipFill>
        <p:spPr bwMode="auto">
          <a:xfrm>
            <a:off x="76200" y="76200"/>
            <a:ext cx="89916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2370138"/>
          </a:xfrm>
          <a:prstGeom prst="rect">
            <a:avLst/>
          </a:prstGeom>
          <a:solidFill>
            <a:srgbClr val="C00000"/>
          </a:solidFill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h-TH" sz="54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การค้ามนุษย์ </a:t>
            </a:r>
            <a:r>
              <a:rPr lang="th-TH" sz="4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4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Human</a:t>
            </a:r>
            <a:r>
              <a:rPr lang="th-TH" sz="4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000" b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Trafficking</a:t>
            </a:r>
            <a:r>
              <a:rPr lang="th-TH" sz="4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4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People </a:t>
            </a:r>
            <a:r>
              <a:rPr lang="en-US" sz="4000" b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Trafficking</a:t>
            </a:r>
            <a:r>
              <a:rPr lang="th-TH" sz="4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/</a:t>
            </a:r>
            <a:r>
              <a:rPr lang="en-US" sz="4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000" b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Trafficking</a:t>
            </a:r>
            <a:r>
              <a:rPr lang="en-US" sz="4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In Persons </a:t>
            </a:r>
            <a:r>
              <a:rPr lang="th-TH" sz="4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)  </a:t>
            </a:r>
          </a:p>
          <a:p>
            <a:pPr eaLnBrk="1" hangingPunct="1">
              <a:spcBef>
                <a:spcPct val="50000"/>
              </a:spcBef>
            </a:pPr>
            <a:endParaRPr lang="th-TH" sz="3600" b="1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0" y="1700213"/>
            <a:ext cx="9144000" cy="51577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thaiDist" eaLnBrk="1" hangingPunct="1">
              <a:defRPr/>
            </a:pPr>
            <a:r>
              <a:rPr lang="th-TH" sz="4400" b="1" u="sng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วิธีการ</a:t>
            </a:r>
            <a:r>
              <a:rPr lang="th-TH" sz="4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- มนุษย์เดินทางจากที่หนึ่งไปยังอีกที่หนึ่ง               		  โดยตนเองหรือมีกระบวนการนำพา </a:t>
            </a:r>
          </a:p>
          <a:p>
            <a:pPr eaLnBrk="1" hangingPunct="1">
              <a:defRPr/>
            </a:pPr>
            <a:r>
              <a:rPr lang="th-TH" sz="4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       - อาจจะมีการเสียค่าใช้จ่ายในการเดินทาง</a:t>
            </a:r>
          </a:p>
          <a:p>
            <a:pPr eaLnBrk="1" hangingPunct="1">
              <a:defRPr/>
            </a:pPr>
            <a:r>
              <a:rPr lang="th-TH" sz="4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       - อาจจะมีการหลอกลวง</a:t>
            </a:r>
          </a:p>
          <a:p>
            <a:pPr eaLnBrk="1" hangingPunct="1">
              <a:defRPr/>
            </a:pPr>
            <a:r>
              <a:rPr lang="th-TH" sz="4400" b="1" u="sng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เป้าหมาย</a:t>
            </a:r>
            <a:r>
              <a:rPr lang="th-TH" sz="4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- </a:t>
            </a:r>
            <a:r>
              <a:rPr lang="th-TH" sz="44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ถูกแสวงหาประโยชน์จากการค้าประเวณี  </a:t>
            </a:r>
          </a:p>
          <a:p>
            <a:pPr eaLnBrk="1" hangingPunct="1">
              <a:defRPr/>
            </a:pPr>
            <a:r>
              <a:rPr lang="th-TH" sz="44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                การทำงาน การขอทาน และอื่นๆ</a:t>
            </a:r>
            <a:endParaRPr lang="th-TH" sz="4400" b="1" u="sng" dirty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72945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3600">
                <a:latin typeface="Angsana New" pitchFamily="18" charset="-34"/>
                <a:cs typeface="JasmineUPC" pitchFamily="18" charset="-34"/>
              </a:rPr>
              <a:t>       </a:t>
            </a:r>
          </a:p>
          <a:p>
            <a:pPr eaLnBrk="1" hangingPunct="1"/>
            <a:r>
              <a:rPr lang="th-TH" sz="3600" b="1">
                <a:latin typeface="Angsana New" pitchFamily="18" charset="-34"/>
                <a:cs typeface="JasmineUPC" pitchFamily="18" charset="-34"/>
              </a:rPr>
              <a:t>     </a:t>
            </a:r>
            <a:r>
              <a:rPr lang="th-TH" sz="3600" b="1">
                <a:latin typeface="Times New Roman" pitchFamily="18" charset="0"/>
                <a:cs typeface="JasmineUPC" pitchFamily="18" charset="-34"/>
              </a:rPr>
              <a:t>“</a:t>
            </a:r>
            <a:r>
              <a:rPr lang="th-TH" sz="3600" b="1" i="1" u="sng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การแสวงหาประโยชน์โดยมิชอบ</a:t>
            </a:r>
            <a:r>
              <a:rPr lang="th-TH" sz="3600" b="1">
                <a:latin typeface="Times New Roman" pitchFamily="18" charset="0"/>
                <a:cs typeface="JasmineUPC" pitchFamily="18" charset="-34"/>
              </a:rPr>
              <a:t>”</a:t>
            </a:r>
            <a:r>
              <a:rPr lang="th-TH" sz="3600" b="1">
                <a:latin typeface="Angsana New" pitchFamily="18" charset="-34"/>
                <a:cs typeface="JasmineUPC" pitchFamily="18" charset="-34"/>
              </a:rPr>
              <a:t> หมายความว่า  </a:t>
            </a:r>
          </a:p>
          <a:p>
            <a:pPr eaLnBrk="1" hangingPunct="1"/>
            <a:r>
              <a:rPr lang="th-TH" sz="3600" b="1">
                <a:latin typeface="Angsana New" pitchFamily="18" charset="-34"/>
                <a:cs typeface="JasmineUPC" pitchFamily="18" charset="-34"/>
              </a:rPr>
              <a:t>           - การแสวงหาประโยชน์จากการค้าประเวณี  </a:t>
            </a:r>
          </a:p>
          <a:p>
            <a:pPr eaLnBrk="1" hangingPunct="1"/>
            <a:r>
              <a:rPr lang="th-TH" sz="3600" b="1">
                <a:latin typeface="Angsana New" pitchFamily="18" charset="-34"/>
                <a:cs typeface="JasmineUPC" pitchFamily="18" charset="-34"/>
              </a:rPr>
              <a:t>	  - การผลิตหรือเผยแพร่วัตถุหรือสื่อลามก </a:t>
            </a:r>
          </a:p>
          <a:p>
            <a:pPr eaLnBrk="1" hangingPunct="1"/>
            <a:r>
              <a:rPr lang="th-TH" sz="3600" b="1">
                <a:latin typeface="Angsana New" pitchFamily="18" charset="-34"/>
                <a:cs typeface="JasmineUPC" pitchFamily="18" charset="-34"/>
              </a:rPr>
              <a:t>	  - การแสวงหาประโยชน์ทางเพศในรูปแบบอื่น </a:t>
            </a:r>
          </a:p>
          <a:p>
            <a:pPr eaLnBrk="1" hangingPunct="1"/>
            <a:r>
              <a:rPr lang="th-TH" sz="3600" b="1">
                <a:latin typeface="Angsana New" pitchFamily="18" charset="-34"/>
                <a:cs typeface="JasmineUPC" pitchFamily="18" charset="-34"/>
              </a:rPr>
              <a:t>	  - </a:t>
            </a:r>
            <a:r>
              <a:rPr lang="th-TH" sz="3600" b="1" i="1" u="sng">
                <a:solidFill>
                  <a:srgbClr val="002060"/>
                </a:solidFill>
                <a:latin typeface="Angsana New" pitchFamily="18" charset="-34"/>
                <a:cs typeface="JasmineUPC" pitchFamily="18" charset="-34"/>
              </a:rPr>
              <a:t>การเอาคนลงเป็นทาส</a:t>
            </a:r>
          </a:p>
          <a:p>
            <a:pPr eaLnBrk="1" hangingPunct="1"/>
            <a:r>
              <a:rPr lang="th-TH" sz="3600" b="1">
                <a:latin typeface="Angsana New" pitchFamily="18" charset="-34"/>
                <a:cs typeface="JasmineUPC" pitchFamily="18" charset="-34"/>
              </a:rPr>
              <a:t>	  - การนำคนมาขอทาน </a:t>
            </a:r>
          </a:p>
          <a:p>
            <a:pPr eaLnBrk="1" hangingPunct="1"/>
            <a:r>
              <a:rPr lang="th-TH" sz="3600" b="1">
                <a:latin typeface="Angsana New" pitchFamily="18" charset="-34"/>
                <a:cs typeface="JasmineUPC" pitchFamily="18" charset="-34"/>
              </a:rPr>
              <a:t>	  - </a:t>
            </a:r>
            <a:r>
              <a:rPr lang="th-TH" sz="3600" b="1" i="1" u="sng">
                <a:solidFill>
                  <a:srgbClr val="002060"/>
                </a:solidFill>
                <a:latin typeface="Angsana New" pitchFamily="18" charset="-34"/>
                <a:cs typeface="JasmineUPC" pitchFamily="18" charset="-34"/>
              </a:rPr>
              <a:t>การบังคับใช้แรงงานหรือบริการ </a:t>
            </a:r>
          </a:p>
          <a:p>
            <a:pPr eaLnBrk="1" hangingPunct="1"/>
            <a:r>
              <a:rPr lang="th-TH" sz="3600" b="1">
                <a:latin typeface="Angsana New" pitchFamily="18" charset="-34"/>
                <a:cs typeface="JasmineUPC" pitchFamily="18" charset="-34"/>
              </a:rPr>
              <a:t>	  - การบังคับตัดอวัยวะเพื่อการค้า</a:t>
            </a:r>
          </a:p>
          <a:p>
            <a:pPr eaLnBrk="1" hangingPunct="1"/>
            <a:r>
              <a:rPr lang="th-TH" sz="3600" b="1">
                <a:latin typeface="Angsana New" pitchFamily="18" charset="-34"/>
                <a:cs typeface="JasmineUPC" pitchFamily="18" charset="-34"/>
              </a:rPr>
              <a:t>	  - หรือการอื่นใดที่คล้ายคลึงกันอันเป็นการขูดรีดบุคคล ไม่ว่าบุคคลนั้นจะยินยอมหรือไม่ก็ตาม </a:t>
            </a:r>
          </a:p>
          <a:p>
            <a:pPr eaLnBrk="1" hangingPunct="1"/>
            <a:r>
              <a:rPr lang="th-TH" sz="3600" b="1">
                <a:latin typeface="Angsana New" pitchFamily="18" charset="-34"/>
                <a:cs typeface="JasmineUPC" pitchFamily="18" charset="-34"/>
              </a:rPr>
              <a:t>                    ( นิยาม ตาม ม.๔</a:t>
            </a:r>
            <a:r>
              <a:rPr lang="en-US" sz="3600" b="1">
                <a:latin typeface="Angsana New" pitchFamily="18" charset="-34"/>
                <a:cs typeface="JasmineUPC" pitchFamily="18" charset="-34"/>
              </a:rPr>
              <a:t> </a:t>
            </a:r>
            <a:r>
              <a:rPr lang="th-TH" sz="3600" b="1">
                <a:latin typeface="Angsana New" pitchFamily="18" charset="-34"/>
                <a:cs typeface="JasmineUPC" pitchFamily="18" charset="-34"/>
              </a:rPr>
              <a:t>แห่ง พ.ร.บ.ค้ามนุษย์)</a:t>
            </a:r>
          </a:p>
          <a:p>
            <a:pPr eaLnBrk="1" hangingPunct="1"/>
            <a:r>
              <a:rPr lang="th-TH" sz="3600">
                <a:latin typeface="Angsana New" pitchFamily="18" charset="-34"/>
                <a:cs typeface="JasmineUPC" pitchFamily="18" charset="-34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981200" y="-53975"/>
            <a:ext cx="7162800" cy="2492375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4000" b="1">
                <a:solidFill>
                  <a:srgbClr val="002060"/>
                </a:solidFill>
                <a:cs typeface="DilleniaUPC" pitchFamily="18" charset="-34"/>
              </a:rPr>
              <a:t> ประวัติ  </a:t>
            </a:r>
          </a:p>
          <a:p>
            <a:pPr eaLnBrk="1" hangingPunct="1"/>
            <a:r>
              <a:rPr lang="th-TH" sz="3600" b="1">
                <a:solidFill>
                  <a:srgbClr val="002060"/>
                </a:solidFill>
                <a:cs typeface="DilleniaUPC" pitchFamily="18" charset="-34"/>
              </a:rPr>
              <a:t> พล.ต.อ.ชัชวาลย์ สุขสมจิตร์  สมาชิกสภานิติบัญญัติแห่งชาติ     </a:t>
            </a:r>
          </a:p>
          <a:p>
            <a:pPr eaLnBrk="1" hangingPunct="1"/>
            <a:r>
              <a:rPr lang="th-TH" sz="4000" b="1" u="sng">
                <a:solidFill>
                  <a:srgbClr val="0070C0"/>
                </a:solidFill>
                <a:cs typeface="DilleniaUPC" pitchFamily="18" charset="-34"/>
              </a:rPr>
              <a:t> การศึกษา</a:t>
            </a:r>
            <a:r>
              <a:rPr lang="th-TH" sz="4000" b="1">
                <a:solidFill>
                  <a:srgbClr val="0070C0"/>
                </a:solidFill>
                <a:cs typeface="DilleniaUPC" pitchFamily="18" charset="-34"/>
              </a:rPr>
              <a:t> -</a:t>
            </a:r>
            <a:r>
              <a:rPr lang="th-TH" sz="4800" b="1">
                <a:solidFill>
                  <a:srgbClr val="0070C0"/>
                </a:solidFill>
                <a:cs typeface="DilleniaUPC" pitchFamily="18" charset="-34"/>
              </a:rPr>
              <a:t> </a:t>
            </a:r>
            <a:r>
              <a:rPr lang="th-TH" sz="3200" b="1">
                <a:solidFill>
                  <a:srgbClr val="0070C0"/>
                </a:solidFill>
                <a:cs typeface="DilleniaUPC" pitchFamily="18" charset="-34"/>
              </a:rPr>
              <a:t>ปริญญาตรี รปบ.ตร.จาก รร.นรต.     </a:t>
            </a:r>
          </a:p>
          <a:p>
            <a:pPr eaLnBrk="1" hangingPunct="1"/>
            <a:r>
              <a:rPr lang="th-TH" sz="3200" b="1">
                <a:solidFill>
                  <a:srgbClr val="0070C0"/>
                </a:solidFill>
                <a:cs typeface="DilleniaUPC" pitchFamily="18" charset="-34"/>
              </a:rPr>
              <a:t>               - ปริญญาโท รปม.จาก จุฬาฯ </a:t>
            </a:r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0" y="2386013"/>
            <a:ext cx="9144000" cy="4586287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3600" b="1" u="sng">
                <a:solidFill>
                  <a:srgbClr val="002060"/>
                </a:solidFill>
                <a:cs typeface="DilleniaUPC" pitchFamily="18" charset="-34"/>
              </a:rPr>
              <a:t>ประสบการณ์</a:t>
            </a:r>
            <a:r>
              <a:rPr lang="th-TH" sz="3600" b="1">
                <a:solidFill>
                  <a:srgbClr val="002060"/>
                </a:solidFill>
                <a:cs typeface="DilleniaUPC" pitchFamily="18" charset="-34"/>
              </a:rPr>
              <a:t> </a:t>
            </a:r>
          </a:p>
          <a:p>
            <a:pPr eaLnBrk="1" hangingPunct="1">
              <a:buFontTx/>
              <a:buChar char="-"/>
            </a:pPr>
            <a:r>
              <a:rPr lang="th-TH" sz="2400" b="1">
                <a:solidFill>
                  <a:srgbClr val="002060"/>
                </a:solidFill>
                <a:cs typeface="DilleniaUPC" pitchFamily="18" charset="-34"/>
              </a:rPr>
              <a:t>รองสารวัตรสืบสวนสอบสวนสถานีตำรวจนครบาลพญาไท,บางเขน,,บุปผาราม                          </a:t>
            </a:r>
          </a:p>
          <a:p>
            <a:pPr eaLnBrk="1" hangingPunct="1">
              <a:buFontTx/>
              <a:buChar char="-"/>
            </a:pPr>
            <a:r>
              <a:rPr lang="th-TH" sz="2400" b="1">
                <a:solidFill>
                  <a:srgbClr val="002060"/>
                </a:solidFill>
                <a:cs typeface="DilleniaUPC" pitchFamily="18" charset="-34"/>
              </a:rPr>
              <a:t>สารวัตรสอบสวน(ทำหน้าที่หัวหน้างานสอบสวน)สถานีตำรวจนครบาลบางยี่ขัน                                               </a:t>
            </a:r>
            <a:r>
              <a:rPr lang="th-TH" sz="3600" b="1">
                <a:solidFill>
                  <a:srgbClr val="002060"/>
                </a:solidFill>
                <a:cs typeface="DilleniaUPC" pitchFamily="18" charset="-34"/>
              </a:rPr>
              <a:t>-</a:t>
            </a:r>
            <a:r>
              <a:rPr lang="th-TH" sz="2400" b="1">
                <a:solidFill>
                  <a:srgbClr val="002060"/>
                </a:solidFill>
                <a:cs typeface="DilleniaUPC" pitchFamily="18" charset="-34"/>
              </a:rPr>
              <a:t>รองผู้กำกับการ(สอบสวน)กองบังคับการตำรวจนครบาลธนบุรี </a:t>
            </a:r>
          </a:p>
          <a:p>
            <a:pPr eaLnBrk="1" hangingPunct="1">
              <a:buFontTx/>
              <a:buChar char="-"/>
            </a:pPr>
            <a:r>
              <a:rPr lang="th-TH" sz="2400" b="1">
                <a:solidFill>
                  <a:srgbClr val="002060"/>
                </a:solidFill>
                <a:cs typeface="DilleniaUPC" pitchFamily="18" charset="-34"/>
              </a:rPr>
              <a:t>ผู้กำกับการภาควิชาการสอบสวน  รร.นรต.  - รองผู้บังคับการภาควิชาการสอบสวน รร.นรต.</a:t>
            </a:r>
          </a:p>
          <a:p>
            <a:pPr eaLnBrk="1" hangingPunct="1">
              <a:buFontTx/>
              <a:buChar char="-"/>
            </a:pPr>
            <a:r>
              <a:rPr lang="th-TH" sz="2400" b="1">
                <a:solidFill>
                  <a:srgbClr val="002060"/>
                </a:solidFill>
                <a:cs typeface="DilleniaUPC" pitchFamily="18" charset="-34"/>
              </a:rPr>
              <a:t>รองผู้บังคับการหัวหน้าตำรวจภูธรจังหวัดนครนายก - ผู้บังคับการกองคดี  - ผู้บังคับการกองบังคับการสืบสวนสอบสวน</a:t>
            </a:r>
          </a:p>
          <a:p>
            <a:pPr eaLnBrk="1" hangingPunct="1"/>
            <a:r>
              <a:rPr lang="th-TH" sz="2400" b="1">
                <a:solidFill>
                  <a:srgbClr val="002060"/>
                </a:solidFill>
                <a:cs typeface="DilleniaUPC" pitchFamily="18" charset="-34"/>
              </a:rPr>
              <a:t> คดีอาชญากรรมทางเศรษฐกิจ - ผู้ช่วยผู้บัญชาการตำรวจสอบสวนกลาง</a:t>
            </a:r>
            <a:r>
              <a:rPr lang="th-TH" sz="1200" b="1">
                <a:solidFill>
                  <a:srgbClr val="002060"/>
                </a:solidFill>
                <a:cs typeface="DilleniaUPC" pitchFamily="18" charset="-34"/>
              </a:rPr>
              <a:t> – </a:t>
            </a:r>
            <a:r>
              <a:rPr lang="th-TH" sz="2400" b="1">
                <a:solidFill>
                  <a:srgbClr val="002060"/>
                </a:solidFill>
                <a:cs typeface="DilleniaUPC" pitchFamily="18" charset="-34"/>
              </a:rPr>
              <a:t>รองผู้บัญชาการตำรวจสอบสวนกลาง</a:t>
            </a:r>
          </a:p>
          <a:p>
            <a:pPr eaLnBrk="1" hangingPunct="1">
              <a:buFontTx/>
              <a:buChar char="-"/>
            </a:pPr>
            <a:r>
              <a:rPr lang="th-TH" sz="2400" b="1">
                <a:solidFill>
                  <a:srgbClr val="002060"/>
                </a:solidFill>
                <a:cs typeface="DilleniaUPC" pitchFamily="18" charset="-34"/>
              </a:rPr>
              <a:t>รองผู้บัญชาการตำรวจนครบาล </a:t>
            </a:r>
            <a:r>
              <a:rPr lang="th-TH" sz="1100" b="1">
                <a:solidFill>
                  <a:srgbClr val="002060"/>
                </a:solidFill>
                <a:cs typeface="DilleniaUPC" pitchFamily="18" charset="-34"/>
              </a:rPr>
              <a:t>–</a:t>
            </a:r>
            <a:r>
              <a:rPr lang="th-TH" sz="2400" b="1">
                <a:solidFill>
                  <a:srgbClr val="002060"/>
                </a:solidFill>
                <a:cs typeface="DilleniaUPC" pitchFamily="18" charset="-34"/>
              </a:rPr>
              <a:t> รองผู้บัญชาการสำนักงานกฎหมายและสอบสวน                                           </a:t>
            </a:r>
            <a:r>
              <a:rPr lang="th-TH" sz="1100" b="1">
                <a:solidFill>
                  <a:srgbClr val="002060"/>
                </a:solidFill>
                <a:cs typeface="DilleniaUPC" pitchFamily="18" charset="-34"/>
              </a:rPr>
              <a:t>– </a:t>
            </a:r>
            <a:r>
              <a:rPr lang="th-TH" sz="2400" b="1">
                <a:solidFill>
                  <a:srgbClr val="002060"/>
                </a:solidFill>
                <a:cs typeface="DilleniaUPC" pitchFamily="18" charset="-34"/>
              </a:rPr>
              <a:t>ผู้บัญชาการสำนักงานกฎหมายและสอบสวน </a:t>
            </a:r>
            <a:r>
              <a:rPr lang="th-TH" sz="1100" b="1">
                <a:solidFill>
                  <a:srgbClr val="002060"/>
                </a:solidFill>
                <a:cs typeface="DilleniaUPC" pitchFamily="18" charset="-34"/>
              </a:rPr>
              <a:t>–</a:t>
            </a:r>
            <a:r>
              <a:rPr lang="th-TH" sz="2400" b="1">
                <a:solidFill>
                  <a:srgbClr val="002060"/>
                </a:solidFill>
                <a:cs typeface="DilleniaUPC" pitchFamily="18" charset="-34"/>
              </a:rPr>
              <a:t> ผู้บัญชาการสำนักงานตำรวจตรวจคนเข้าเมือง                              </a:t>
            </a:r>
            <a:r>
              <a:rPr lang="th-TH" sz="1200" b="1">
                <a:solidFill>
                  <a:srgbClr val="002060"/>
                </a:solidFill>
                <a:cs typeface="DilleniaUPC" pitchFamily="18" charset="-34"/>
              </a:rPr>
              <a:t>–</a:t>
            </a:r>
            <a:r>
              <a:rPr lang="th-TH" sz="2400" b="1">
                <a:solidFill>
                  <a:srgbClr val="002060"/>
                </a:solidFill>
                <a:cs typeface="DilleniaUPC" pitchFamily="18" charset="-34"/>
              </a:rPr>
              <a:t> ผู้บัญชาการกองบัญชาการศึกษา </a:t>
            </a:r>
            <a:r>
              <a:rPr lang="th-TH" sz="1100" b="1">
                <a:solidFill>
                  <a:srgbClr val="002060"/>
                </a:solidFill>
                <a:cs typeface="DilleniaUPC" pitchFamily="18" charset="-34"/>
              </a:rPr>
              <a:t>– </a:t>
            </a:r>
            <a:r>
              <a:rPr lang="th-TH" sz="2400" b="1">
                <a:solidFill>
                  <a:srgbClr val="002060"/>
                </a:solidFill>
                <a:cs typeface="DilleniaUPC" pitchFamily="18" charset="-34"/>
              </a:rPr>
              <a:t>ผู้ช่วยผู้บัญชาการตำรวจแห่งชาติ – ที่ปรึกษา( สบ ๑๐)</a:t>
            </a:r>
          </a:p>
          <a:p>
            <a:pPr eaLnBrk="1" hangingPunct="1">
              <a:buFontTx/>
              <a:buChar char="-"/>
            </a:pPr>
            <a:r>
              <a:rPr lang="th-TH" sz="2400" b="1">
                <a:solidFill>
                  <a:srgbClr val="002060"/>
                </a:solidFill>
                <a:cs typeface="DilleniaUPC" pitchFamily="18" charset="-34"/>
              </a:rPr>
              <a:t> รองผู้บัญชาการตำรวจแห่งชาติ  -อธิบดีกรมสอบสวนคดีพิเศษ - ปลัดกระทรวงยุติธรรม</a:t>
            </a:r>
            <a:endParaRPr lang="th-TH" b="1">
              <a:solidFill>
                <a:srgbClr val="002060"/>
              </a:solidFill>
              <a:cs typeface="DilleniaUPC" pitchFamily="18" charset="-34"/>
            </a:endParaRPr>
          </a:p>
        </p:txBody>
      </p:sp>
      <p:sp>
        <p:nvSpPr>
          <p:cNvPr id="15364" name="Line 5"/>
          <p:cNvSpPr>
            <a:spLocks noChangeShapeType="1"/>
          </p:cNvSpPr>
          <p:nvPr/>
        </p:nvSpPr>
        <p:spPr bwMode="auto">
          <a:xfrm>
            <a:off x="838200" y="1752600"/>
            <a:ext cx="7696200" cy="0"/>
          </a:xfrm>
          <a:prstGeom prst="line">
            <a:avLst/>
          </a:prstGeom>
          <a:noFill/>
          <a:ln w="508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pic>
        <p:nvPicPr>
          <p:cNvPr id="15365" name="Picture 6" descr="C:\Users\samsung\Documents\Pol Lt Gen Chatchawal  Suksomj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6200"/>
            <a:ext cx="1981200" cy="249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รูปภาพ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00013"/>
            <a:ext cx="2051050" cy="2525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7781"/>
            <a:ext cx="9144000" cy="1584573"/>
          </a:xfrm>
          <a:solidFill>
            <a:srgbClr val="C00000"/>
          </a:solidFill>
          <a:ln>
            <a:solidFill>
              <a:schemeClr val="bg1"/>
            </a:solidFill>
          </a:ln>
        </p:spPr>
        <p:txBody>
          <a:bodyPr/>
          <a:lstStyle/>
          <a:p>
            <a:pPr algn="ctr">
              <a:defRPr/>
            </a:pPr>
            <a:r>
              <a:rPr lang="th-TH" sz="6800" dirty="0" smtClean="0">
                <a:solidFill>
                  <a:schemeClr val="bg1"/>
                </a:solidFill>
                <a:cs typeface="FreesiaUPC" pitchFamily="34" charset="-34"/>
              </a:rPr>
              <a:t> </a:t>
            </a:r>
            <a:r>
              <a:rPr lang="th-TH" sz="68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ความหมายคำว่า </a:t>
            </a:r>
            <a:r>
              <a:rPr lang="en-US" sz="68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sz="68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ทาส</a:t>
            </a:r>
            <a:r>
              <a:rPr lang="en-US" sz="68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”</a:t>
            </a:r>
            <a:endParaRPr lang="th-TH" sz="68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7891" name="TextBox 3"/>
          <p:cNvSpPr txBox="1">
            <a:spLocks noChangeArrowheads="1"/>
          </p:cNvSpPr>
          <p:nvPr/>
        </p:nvSpPr>
        <p:spPr bwMode="auto">
          <a:xfrm>
            <a:off x="0" y="3789363"/>
            <a:ext cx="9180513" cy="3292475"/>
          </a:xfrm>
          <a:prstGeom prst="rect">
            <a:avLst/>
          </a:prstGeom>
          <a:solidFill>
            <a:srgbClr val="00206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thaiDist" eaLnBrk="1" hangingPunct="1"/>
            <a:r>
              <a:rPr lang="th-TH" sz="4400" b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อนุสัญญาต่อต้านความเป็นทาส</a:t>
            </a:r>
            <a:r>
              <a:rPr lang="th-TH" sz="44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en-US" sz="44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Slavery Convention </a:t>
            </a:r>
            <a:r>
              <a:rPr lang="th-TH" sz="44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(๑๙๒๖)) </a:t>
            </a:r>
            <a:r>
              <a:rPr lang="en-US" sz="44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4400" b="1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thaiDist" eaLnBrk="1" hangingPunct="1"/>
            <a:r>
              <a:rPr lang="th-TH" sz="4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“ทาส” หมายถึง สถานะหรือ เงื่อนไขที่บุคคลหนึ่งมีอยู่เหนือบุคคลอื่น โดยมีการใช้อำนาจทุกอย่างอันพึงมีในฐานะ       เป็นเจ้าของ</a:t>
            </a:r>
          </a:p>
        </p:txBody>
      </p:sp>
      <p:sp>
        <p:nvSpPr>
          <p:cNvPr id="37892" name="TextBox 4"/>
          <p:cNvSpPr txBox="1">
            <a:spLocks noChangeArrowheads="1"/>
          </p:cNvSpPr>
          <p:nvPr/>
        </p:nvSpPr>
        <p:spPr bwMode="auto">
          <a:xfrm>
            <a:off x="0" y="1412875"/>
            <a:ext cx="9180513" cy="2363788"/>
          </a:xfrm>
          <a:prstGeom prst="rect">
            <a:avLst/>
          </a:prstGeom>
          <a:solidFill>
            <a:srgbClr val="003618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thaiDist" eaLnBrk="1" hangingPunct="1">
              <a:lnSpc>
                <a:spcPct val="90000"/>
              </a:lnSpc>
            </a:pPr>
            <a:r>
              <a:rPr lang="th-TH" sz="4400" b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พจนานุกรมไทย</a:t>
            </a:r>
            <a:r>
              <a:rPr lang="th-TH" sz="3600" b="1">
                <a:solidFill>
                  <a:schemeClr val="bg1"/>
                </a:solidFill>
                <a:cs typeface="FreesiaUPC" pitchFamily="34" charset="-34"/>
              </a:rPr>
              <a:t>	</a:t>
            </a:r>
          </a:p>
          <a:p>
            <a:pPr marL="457200" indent="-457200" algn="thaiDist" eaLnBrk="1" hangingPunct="1">
              <a:lnSpc>
                <a:spcPct val="90000"/>
              </a:lnSpc>
            </a:pPr>
            <a:r>
              <a:rPr lang="th-TH" sz="3600">
                <a:solidFill>
                  <a:schemeClr val="bg1"/>
                </a:solidFill>
                <a:cs typeface="FreesiaUPC" pitchFamily="34" charset="-34"/>
              </a:rPr>
              <a:t>	  “</a:t>
            </a:r>
            <a:r>
              <a:rPr lang="th-TH" sz="4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ทาส” หมายความถึง บุคคลซึ่งตกอยู่ใต้อำนาจของบุคคลอื่น</a:t>
            </a:r>
          </a:p>
          <a:p>
            <a:pPr marL="457200" indent="-457200" algn="thaiDist" eaLnBrk="1" hangingPunct="1">
              <a:lnSpc>
                <a:spcPct val="90000"/>
              </a:lnSpc>
            </a:pPr>
            <a:r>
              <a:rPr lang="th-TH" sz="4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โดยสิ้นเชิง และจะต้องทำงานให้บุคคลอื่นนั้น  คือ การขายคนเพื่อ</a:t>
            </a:r>
          </a:p>
          <a:p>
            <a:pPr marL="457200" indent="-457200" algn="thaiDist" eaLnBrk="1" hangingPunct="1">
              <a:lnSpc>
                <a:spcPct val="90000"/>
              </a:lnSpc>
            </a:pPr>
            <a:r>
              <a:rPr lang="th-TH" sz="4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นำไปใช้แรงงาน</a:t>
            </a:r>
            <a:r>
              <a:rPr lang="th-TH" sz="32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endParaRPr lang="th-TH" sz="4000" b="1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72945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th-TH" sz="3600">
              <a:latin typeface="Angsana New" pitchFamily="18" charset="-34"/>
            </a:endParaRPr>
          </a:p>
          <a:p>
            <a:pPr eaLnBrk="1" hangingPunct="1"/>
            <a:r>
              <a:rPr lang="th-TH" sz="3600" b="1">
                <a:latin typeface="Angsana New" pitchFamily="18" charset="-34"/>
              </a:rPr>
              <a:t>                 </a:t>
            </a:r>
            <a:r>
              <a:rPr lang="th-TH" sz="3600" b="1">
                <a:latin typeface="Times New Roman" pitchFamily="18" charset="0"/>
                <a:cs typeface="JasmineUPC" pitchFamily="18" charset="-34"/>
              </a:rPr>
              <a:t>“</a:t>
            </a:r>
            <a:r>
              <a:rPr lang="th-TH" sz="3600" b="1" i="1">
                <a:solidFill>
                  <a:srgbClr val="002060"/>
                </a:solidFill>
                <a:latin typeface="Angsana New" pitchFamily="18" charset="-34"/>
                <a:cs typeface="JasmineUPC" pitchFamily="18" charset="-34"/>
              </a:rPr>
              <a:t>การบังคับใช้แรงงานหรือบริการ</a:t>
            </a:r>
            <a:r>
              <a:rPr lang="th-TH" sz="3600" b="1">
                <a:latin typeface="Times New Roman" pitchFamily="18" charset="0"/>
                <a:cs typeface="JasmineUPC" pitchFamily="18" charset="-34"/>
              </a:rPr>
              <a:t>”</a:t>
            </a:r>
            <a:r>
              <a:rPr lang="th-TH" sz="3600" b="1">
                <a:latin typeface="Angsana New" pitchFamily="18" charset="-34"/>
                <a:cs typeface="JasmineUPC" pitchFamily="18" charset="-34"/>
              </a:rPr>
              <a:t> หมายความว่า        การข่มขืนใจให้ทำงานหรือบริการ </a:t>
            </a:r>
          </a:p>
          <a:p>
            <a:pPr eaLnBrk="1" hangingPunct="1"/>
            <a:r>
              <a:rPr lang="th-TH" sz="3600" b="1">
                <a:latin typeface="Angsana New" pitchFamily="18" charset="-34"/>
                <a:cs typeface="JasmineUPC" pitchFamily="18" charset="-34"/>
              </a:rPr>
              <a:t>	       - โดยทำให้กลัวว่าจะเกิดอันตรายต่อชีวิต ร่างกาย เสรีภาพ ชื่อเสียง หรือทรัพย์สินของบุคคลนั้นเองหรือของผู้อื่น</a:t>
            </a:r>
          </a:p>
          <a:p>
            <a:pPr eaLnBrk="1" hangingPunct="1"/>
            <a:r>
              <a:rPr lang="th-TH" sz="3600" b="1">
                <a:latin typeface="Angsana New" pitchFamily="18" charset="-34"/>
                <a:cs typeface="JasmineUPC" pitchFamily="18" charset="-34"/>
              </a:rPr>
              <a:t>	      -  โดยขู่เข็ญด้วยประการใดๆ</a:t>
            </a:r>
          </a:p>
          <a:p>
            <a:pPr eaLnBrk="1" hangingPunct="1"/>
            <a:r>
              <a:rPr lang="th-TH" sz="3600" b="1">
                <a:latin typeface="Angsana New" pitchFamily="18" charset="-34"/>
                <a:cs typeface="JasmineUPC" pitchFamily="18" charset="-34"/>
              </a:rPr>
              <a:t>	      -  โดยใช้กำลังประทุษร้าย</a:t>
            </a:r>
          </a:p>
          <a:p>
            <a:pPr eaLnBrk="1" hangingPunct="1"/>
            <a:r>
              <a:rPr lang="th-TH" sz="3600" b="1">
                <a:latin typeface="Angsana New" pitchFamily="18" charset="-34"/>
                <a:cs typeface="JasmineUPC" pitchFamily="18" charset="-34"/>
              </a:rPr>
              <a:t>	      -  หรือโดยทำให้บุคคลนั้นอยู่ในภาวะที่ไม่สามารถขัดขืนได้</a:t>
            </a:r>
          </a:p>
          <a:p>
            <a:pPr eaLnBrk="1" hangingPunct="1"/>
            <a:r>
              <a:rPr lang="th-TH" sz="3600" b="1">
                <a:latin typeface="Angsana New" pitchFamily="18" charset="-34"/>
                <a:cs typeface="JasmineUPC" pitchFamily="18" charset="-34"/>
              </a:rPr>
              <a:t>                         </a:t>
            </a:r>
          </a:p>
          <a:p>
            <a:pPr eaLnBrk="1" hangingPunct="1"/>
            <a:r>
              <a:rPr lang="th-TH" sz="3600" b="1">
                <a:latin typeface="Angsana New" pitchFamily="18" charset="-34"/>
                <a:cs typeface="JasmineUPC" pitchFamily="18" charset="-34"/>
              </a:rPr>
              <a:t>                   ( นิยาม ตาม ม.๔</a:t>
            </a:r>
            <a:r>
              <a:rPr lang="en-US" sz="3600" b="1">
                <a:latin typeface="Angsana New" pitchFamily="18" charset="-34"/>
                <a:cs typeface="JasmineUPC" pitchFamily="18" charset="-34"/>
              </a:rPr>
              <a:t> </a:t>
            </a:r>
            <a:r>
              <a:rPr lang="th-TH" sz="3600" b="1">
                <a:latin typeface="Angsana New" pitchFamily="18" charset="-34"/>
                <a:cs typeface="JasmineUPC" pitchFamily="18" charset="-34"/>
              </a:rPr>
              <a:t>แห่ง พ.ร.บ.ค้ามนุษย์)</a:t>
            </a:r>
          </a:p>
          <a:p>
            <a:pPr eaLnBrk="1" hangingPunct="1"/>
            <a:endParaRPr lang="th-TH" sz="3600">
              <a:latin typeface="Angsana New" pitchFamily="18" charset="-34"/>
              <a:cs typeface="JasmineUPC" pitchFamily="18" charset="-34"/>
            </a:endParaRPr>
          </a:p>
          <a:p>
            <a:pPr eaLnBrk="1" hangingPunct="1"/>
            <a:r>
              <a:rPr lang="th-TH" sz="3600">
                <a:latin typeface="Angsana New" pitchFamily="18" charset="-34"/>
              </a:rPr>
              <a:t>	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Box 1"/>
          <p:cNvSpPr txBox="1">
            <a:spLocks noChangeArrowheads="1"/>
          </p:cNvSpPr>
          <p:nvPr/>
        </p:nvSpPr>
        <p:spPr bwMode="auto">
          <a:xfrm>
            <a:off x="0" y="-26988"/>
            <a:ext cx="9144000" cy="1016001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th-TH" sz="6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ความเหมือน</a:t>
            </a:r>
            <a:r>
              <a:rPr lang="en-US" sz="6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6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ความแตกต่าง</a:t>
            </a:r>
          </a:p>
        </p:txBody>
      </p:sp>
      <p:sp>
        <p:nvSpPr>
          <p:cNvPr id="40963" name="TextBox 3"/>
          <p:cNvSpPr txBox="1">
            <a:spLocks noChangeArrowheads="1"/>
          </p:cNvSpPr>
          <p:nvPr/>
        </p:nvSpPr>
        <p:spPr bwMode="auto">
          <a:xfrm>
            <a:off x="1927225" y="1052513"/>
            <a:ext cx="1781175" cy="522287"/>
          </a:xfrm>
          <a:prstGeom prst="rect">
            <a:avLst/>
          </a:prstGeom>
          <a:solidFill>
            <a:srgbClr val="00361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หลบหนีเข้าเมือง</a:t>
            </a:r>
          </a:p>
        </p:txBody>
      </p:sp>
      <p:sp>
        <p:nvSpPr>
          <p:cNvPr id="40964" name="TextBox 4"/>
          <p:cNvSpPr txBox="1">
            <a:spLocks noChangeArrowheads="1"/>
          </p:cNvSpPr>
          <p:nvPr/>
        </p:nvSpPr>
        <p:spPr bwMode="auto">
          <a:xfrm>
            <a:off x="4175125" y="1052513"/>
            <a:ext cx="2341563" cy="52228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th-TH" b="1">
                <a:latin typeface="TH SarabunPSK" pitchFamily="34" charset="-34"/>
                <a:cs typeface="TH SarabunPSK" pitchFamily="34" charset="-34"/>
              </a:rPr>
              <a:t>ลักลอบขนคนเข้าเมือง</a:t>
            </a:r>
          </a:p>
        </p:txBody>
      </p:sp>
      <p:sp>
        <p:nvSpPr>
          <p:cNvPr id="40965" name="TextBox 5"/>
          <p:cNvSpPr txBox="1">
            <a:spLocks noChangeArrowheads="1"/>
          </p:cNvSpPr>
          <p:nvPr/>
        </p:nvSpPr>
        <p:spPr bwMode="auto">
          <a:xfrm>
            <a:off x="7019925" y="1052513"/>
            <a:ext cx="2089150" cy="522287"/>
          </a:xfrm>
          <a:prstGeom prst="rect">
            <a:avLst/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ค้ามนุษย์</a:t>
            </a:r>
          </a:p>
        </p:txBody>
      </p:sp>
      <p:sp>
        <p:nvSpPr>
          <p:cNvPr id="40966" name="TextBox 6"/>
          <p:cNvSpPr txBox="1">
            <a:spLocks noChangeArrowheads="1"/>
          </p:cNvSpPr>
          <p:nvPr/>
        </p:nvSpPr>
        <p:spPr bwMode="auto">
          <a:xfrm>
            <a:off x="34925" y="2276475"/>
            <a:ext cx="1728788" cy="1384300"/>
          </a:xfrm>
          <a:prstGeom prst="rect">
            <a:avLst/>
          </a:prstGeom>
          <a:solidFill>
            <a:srgbClr val="00206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th-TH" b="1">
              <a:latin typeface="TH SarabunPSK" pitchFamily="34" charset="-34"/>
              <a:cs typeface="TH SarabunPSK" pitchFamily="34" charset="-34"/>
            </a:endParaRP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การกระทำ</a:t>
            </a:r>
          </a:p>
          <a:p>
            <a:pPr algn="ctr" eaLnBrk="1" hangingPunct="1"/>
            <a:endParaRPr lang="th-TH" b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967" name="TextBox 7"/>
          <p:cNvSpPr txBox="1">
            <a:spLocks noChangeArrowheads="1"/>
          </p:cNvSpPr>
          <p:nvPr/>
        </p:nvSpPr>
        <p:spPr bwMode="auto">
          <a:xfrm>
            <a:off x="34925" y="4419600"/>
            <a:ext cx="1728788" cy="954088"/>
          </a:xfrm>
          <a:prstGeom prst="rect">
            <a:avLst/>
          </a:prstGeom>
          <a:solidFill>
            <a:srgbClr val="00361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วิธีการ</a:t>
            </a:r>
          </a:p>
          <a:p>
            <a:pPr algn="ctr" eaLnBrk="1" hangingPunct="1"/>
            <a:endParaRPr lang="th-TH" b="1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968" name="TextBox 8"/>
          <p:cNvSpPr txBox="1">
            <a:spLocks noChangeArrowheads="1"/>
          </p:cNvSpPr>
          <p:nvPr/>
        </p:nvSpPr>
        <p:spPr bwMode="auto">
          <a:xfrm>
            <a:off x="34925" y="5427663"/>
            <a:ext cx="1728788" cy="1385887"/>
          </a:xfrm>
          <a:prstGeom prst="rect">
            <a:avLst/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th-TH" b="1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วัตถุประสงค์</a:t>
            </a:r>
          </a:p>
          <a:p>
            <a:pPr algn="ctr" eaLnBrk="1" hangingPunct="1"/>
            <a:endParaRPr lang="th-TH" b="1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969" name="TextBox 9"/>
          <p:cNvSpPr txBox="1">
            <a:spLocks noChangeArrowheads="1"/>
          </p:cNvSpPr>
          <p:nvPr/>
        </p:nvSpPr>
        <p:spPr bwMode="auto">
          <a:xfrm>
            <a:off x="2024063" y="2330450"/>
            <a:ext cx="1579562" cy="1385888"/>
          </a:xfrm>
          <a:prstGeom prst="rect">
            <a:avLst/>
          </a:prstGeom>
          <a:solidFill>
            <a:srgbClr val="00206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เดินทางเข้าอีก</a:t>
            </a: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ประเทศหนึ่ง</a:t>
            </a: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โดยผิดกม.</a:t>
            </a:r>
          </a:p>
        </p:txBody>
      </p:sp>
      <p:sp>
        <p:nvSpPr>
          <p:cNvPr id="40970" name="TextBox 10"/>
          <p:cNvSpPr txBox="1">
            <a:spLocks noChangeArrowheads="1"/>
          </p:cNvSpPr>
          <p:nvPr/>
        </p:nvSpPr>
        <p:spPr bwMode="auto">
          <a:xfrm>
            <a:off x="4427538" y="2189163"/>
            <a:ext cx="1873250" cy="1816100"/>
          </a:xfrm>
          <a:prstGeom prst="rect">
            <a:avLst/>
          </a:prstGeom>
          <a:solidFill>
            <a:srgbClr val="00206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เดินทางเข้าอีก</a:t>
            </a: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ประเทศหนึ่ง</a:t>
            </a: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โดยผิดกม.หรือถูกกม.</a:t>
            </a:r>
          </a:p>
        </p:txBody>
      </p:sp>
      <p:sp>
        <p:nvSpPr>
          <p:cNvPr id="40971" name="TextBox 12"/>
          <p:cNvSpPr txBox="1">
            <a:spLocks noChangeArrowheads="1"/>
          </p:cNvSpPr>
          <p:nvPr/>
        </p:nvSpPr>
        <p:spPr bwMode="auto">
          <a:xfrm>
            <a:off x="7019925" y="1687513"/>
            <a:ext cx="2085975" cy="2678112"/>
          </a:xfrm>
          <a:prstGeom prst="rect">
            <a:avLst/>
          </a:prstGeom>
          <a:solidFill>
            <a:srgbClr val="00206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เดินทางเข้าอีก</a:t>
            </a: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ประเทศหนึ่งโดย</a:t>
            </a: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ผิดกม.หรือถูกกม.</a:t>
            </a: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รวมคนไทยที่</a:t>
            </a: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เดินทางภายในหรือ</a:t>
            </a: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ออกนอก ปท.</a:t>
            </a:r>
          </a:p>
        </p:txBody>
      </p:sp>
      <p:sp>
        <p:nvSpPr>
          <p:cNvPr id="40972" name="TextBox 13"/>
          <p:cNvSpPr txBox="1">
            <a:spLocks noChangeArrowheads="1"/>
          </p:cNvSpPr>
          <p:nvPr/>
        </p:nvSpPr>
        <p:spPr bwMode="auto">
          <a:xfrm>
            <a:off x="2051050" y="4419600"/>
            <a:ext cx="1584325" cy="954088"/>
          </a:xfrm>
          <a:prstGeom prst="rect">
            <a:avLst/>
          </a:prstGeom>
          <a:solidFill>
            <a:srgbClr val="00361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สมัครใจ</a:t>
            </a:r>
          </a:p>
          <a:p>
            <a:pPr algn="ctr" eaLnBrk="1" hangingPunct="1"/>
            <a:endParaRPr lang="th-TH" b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973" name="TextBox 14"/>
          <p:cNvSpPr txBox="1">
            <a:spLocks noChangeArrowheads="1"/>
          </p:cNvSpPr>
          <p:nvPr/>
        </p:nvSpPr>
        <p:spPr bwMode="auto">
          <a:xfrm>
            <a:off x="4427538" y="4419600"/>
            <a:ext cx="1873250" cy="954088"/>
          </a:xfrm>
          <a:prstGeom prst="rect">
            <a:avLst/>
          </a:prstGeom>
          <a:solidFill>
            <a:srgbClr val="00361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สมัครใจ</a:t>
            </a:r>
          </a:p>
          <a:p>
            <a:pPr algn="ctr" eaLnBrk="1" hangingPunct="1"/>
            <a:endParaRPr lang="th-TH" b="1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974" name="TextBox 15"/>
          <p:cNvSpPr txBox="1">
            <a:spLocks noChangeArrowheads="1"/>
          </p:cNvSpPr>
          <p:nvPr/>
        </p:nvSpPr>
        <p:spPr bwMode="auto">
          <a:xfrm>
            <a:off x="7019925" y="4419600"/>
            <a:ext cx="2016125" cy="954088"/>
          </a:xfrm>
          <a:prstGeom prst="rect">
            <a:avLst/>
          </a:prstGeom>
          <a:solidFill>
            <a:srgbClr val="00361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สมัครใจ/</a:t>
            </a: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ไม่สมัครใจ</a:t>
            </a:r>
          </a:p>
        </p:txBody>
      </p:sp>
      <p:sp>
        <p:nvSpPr>
          <p:cNvPr id="40975" name="TextBox 16"/>
          <p:cNvSpPr txBox="1">
            <a:spLocks noChangeArrowheads="1"/>
          </p:cNvSpPr>
          <p:nvPr/>
        </p:nvSpPr>
        <p:spPr bwMode="auto">
          <a:xfrm>
            <a:off x="2051050" y="5429250"/>
            <a:ext cx="1584325" cy="1384300"/>
          </a:xfrm>
          <a:prstGeom prst="rect">
            <a:avLst/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ทำงาน/</a:t>
            </a: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ค้าประเวณี/</a:t>
            </a: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อื่นๆ</a:t>
            </a:r>
          </a:p>
        </p:txBody>
      </p:sp>
      <p:sp>
        <p:nvSpPr>
          <p:cNvPr id="40976" name="TextBox 17"/>
          <p:cNvSpPr txBox="1">
            <a:spLocks noChangeArrowheads="1"/>
          </p:cNvSpPr>
          <p:nvPr/>
        </p:nvSpPr>
        <p:spPr bwMode="auto">
          <a:xfrm>
            <a:off x="4427538" y="5427663"/>
            <a:ext cx="1873250" cy="1385887"/>
          </a:xfrm>
          <a:prstGeom prst="rect">
            <a:avLst/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th-TH" b="1">
              <a:latin typeface="TH SarabunPSK" pitchFamily="34" charset="-34"/>
              <a:cs typeface="TH SarabunPSK" pitchFamily="34" charset="-34"/>
            </a:endParaRP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โยกย้ายถิ่นฐาน</a:t>
            </a:r>
          </a:p>
          <a:p>
            <a:pPr eaLnBrk="1" hangingPunct="1"/>
            <a:endParaRPr lang="th-TH" b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977" name="TextBox 18"/>
          <p:cNvSpPr txBox="1">
            <a:spLocks noChangeArrowheads="1"/>
          </p:cNvSpPr>
          <p:nvPr/>
        </p:nvSpPr>
        <p:spPr bwMode="auto">
          <a:xfrm>
            <a:off x="7019925" y="5427663"/>
            <a:ext cx="2016125" cy="1385887"/>
          </a:xfrm>
          <a:prstGeom prst="rect">
            <a:avLst/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แสวงหา</a:t>
            </a: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ประโยชน์</a:t>
            </a:r>
          </a:p>
          <a:p>
            <a:pPr algn="ctr" eaLnBrk="1" hangingPunct="1"/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โดยมิชอบ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ตัวยึดเนื้อหา 1"/>
          <p:cNvSpPr>
            <a:spLocks noGrp="1"/>
          </p:cNvSpPr>
          <p:nvPr>
            <p:ph idx="1"/>
          </p:nvPr>
        </p:nvSpPr>
        <p:spPr>
          <a:xfrm>
            <a:off x="0" y="2143125"/>
            <a:ext cx="9144000" cy="4525963"/>
          </a:xfrm>
        </p:spPr>
        <p:txBody>
          <a:bodyPr/>
          <a:lstStyle/>
          <a:p>
            <a:r>
              <a:rPr lang="en-US" sz="6600" b="1" smtClean="0">
                <a:latin typeface="TH SarabunPSK" pitchFamily="34" charset="-34"/>
                <a:cs typeface="TH SarabunPSK" pitchFamily="34" charset="-34"/>
              </a:rPr>
              <a:t>Illegal </a:t>
            </a:r>
            <a:r>
              <a:rPr lang="th-TH" sz="6600" b="1" smtClean="0">
                <a:latin typeface="TH SarabunPSK" pitchFamily="34" charset="-34"/>
                <a:cs typeface="TH SarabunPSK" pitchFamily="34" charset="-34"/>
              </a:rPr>
              <a:t>(ผิดกฎหมาย)</a:t>
            </a:r>
            <a:endParaRPr lang="en-US" sz="6600" b="1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US" sz="6600" b="1" smtClean="0">
                <a:latin typeface="TH SarabunPSK" pitchFamily="34" charset="-34"/>
                <a:cs typeface="TH SarabunPSK" pitchFamily="34" charset="-34"/>
              </a:rPr>
              <a:t>Unreported </a:t>
            </a:r>
            <a:r>
              <a:rPr lang="th-TH" sz="6600" b="1" smtClean="0">
                <a:latin typeface="TH SarabunPSK" pitchFamily="34" charset="-34"/>
                <a:cs typeface="TH SarabunPSK" pitchFamily="34" charset="-34"/>
              </a:rPr>
              <a:t>(ขาดการรายงาน)</a:t>
            </a:r>
            <a:endParaRPr lang="en-US" sz="6600" b="1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US" sz="6600" b="1" smtClean="0">
                <a:latin typeface="TH SarabunPSK" pitchFamily="34" charset="-34"/>
                <a:cs typeface="TH SarabunPSK" pitchFamily="34" charset="-34"/>
              </a:rPr>
              <a:t>Unregulated </a:t>
            </a:r>
            <a:r>
              <a:rPr lang="th-TH" sz="6600" b="1" smtClean="0">
                <a:latin typeface="TH SarabunPSK" pitchFamily="34" charset="-34"/>
                <a:cs typeface="TH SarabunPSK" pitchFamily="34" charset="-34"/>
              </a:rPr>
              <a:t>(ขาดการตรวจสอบ)</a:t>
            </a: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0" y="-27384"/>
            <a:ext cx="9180512" cy="2088232"/>
          </a:xfrm>
          <a:solidFill>
            <a:srgbClr val="002060"/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th-TH" sz="66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การทำประมงผิดกฎหมาย</a:t>
            </a:r>
            <a:r>
              <a:rPr lang="en-US" sz="66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br>
              <a:rPr lang="en-US" sz="66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en-US" sz="60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(IUU Fishing)</a:t>
            </a:r>
            <a:endParaRPr lang="th-TH" sz="6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ประมง.jpg"/>
          <p:cNvPicPr>
            <a:picLocks noChangeAspect="1"/>
          </p:cNvPicPr>
          <p:nvPr/>
        </p:nvPicPr>
        <p:blipFill>
          <a:blip r:embed="rId2"/>
          <a:srcRect l="25550" t="933" b="34666"/>
          <a:stretch>
            <a:fillRect/>
          </a:stretch>
        </p:blipFill>
        <p:spPr>
          <a:xfrm>
            <a:off x="-3997325" y="-1395413"/>
            <a:ext cx="9793288" cy="90725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392613" y="0"/>
            <a:ext cx="4932362" cy="7416800"/>
          </a:xfrm>
          <a:prstGeom prst="rect">
            <a:avLst/>
          </a:prstGeom>
          <a:solidFill>
            <a:srgbClr val="002060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h-TH" b="1" u="sng" dirty="0">
                <a:solidFill>
                  <a:schemeClr val="bg1"/>
                </a:solidFill>
              </a:rPr>
              <a:t>ศูนย์ประสานแรงงานประมง</a:t>
            </a:r>
            <a:r>
              <a:rPr lang="th-TH" b="1" dirty="0">
                <a:solidFill>
                  <a:schemeClr val="bg1"/>
                </a:solidFill>
              </a:rPr>
              <a:t>(มติ ครม.๙ ต.ค.๕๕)</a:t>
            </a:r>
            <a:endParaRPr lang="th-TH" sz="3200" b="1" dirty="0">
              <a:solidFill>
                <a:schemeClr val="bg1"/>
              </a:solidFill>
            </a:endParaRP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๑. ศูนย์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ตราด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	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ตราด      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จันทบุรี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๒. ศูนย์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ระยอง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	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ระยอง	   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ชลบุรี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๓. ศูนย์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สมุทรสาคร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	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สมุทรสาคร  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กรุงเทพฯ 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	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สมุทรปราการ 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	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สมุทรสงคราม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	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เพชรบุรี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๔. ศูนย์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ชุมพร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	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ชุมพร  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ประจวบคีรีขันธ์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	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สุราษฎร์ธานี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๕. ศูนย์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สงขลา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	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สงขลา   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นครศรีธรรมราช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	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ปัตตานี  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นราธิวาส</a:t>
            </a:r>
          </a:p>
          <a:p>
            <a:pPr marL="514350" indent="-514350" eaLnBrk="1" hangingPunct="1">
              <a:defRPr/>
            </a:pPr>
            <a:endParaRPr lang="th-TH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ประมง.jpg"/>
          <p:cNvPicPr>
            <a:picLocks noChangeAspect="1"/>
          </p:cNvPicPr>
          <p:nvPr/>
        </p:nvPicPr>
        <p:blipFill>
          <a:blip r:embed="rId2"/>
          <a:srcRect l="25550" t="933" b="34666"/>
          <a:stretch>
            <a:fillRect/>
          </a:stretch>
        </p:blipFill>
        <p:spPr>
          <a:xfrm>
            <a:off x="2051050" y="-2155825"/>
            <a:ext cx="9793288" cy="990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4211638" cy="8832850"/>
          </a:xfrm>
          <a:prstGeom prst="rect">
            <a:avLst/>
          </a:prstGeom>
          <a:solidFill>
            <a:srgbClr val="002060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h-TH" dirty="0">
                <a:solidFill>
                  <a:schemeClr val="bg1"/>
                </a:solidFill>
              </a:rPr>
              <a:t>    </a:t>
            </a:r>
          </a:p>
          <a:p>
            <a:pPr eaLnBrk="1" hangingPunct="1">
              <a:defRPr/>
            </a:pPr>
            <a:endParaRPr lang="th-TH" dirty="0">
              <a:solidFill>
                <a:schemeClr val="bg1"/>
              </a:solidFill>
            </a:endParaRPr>
          </a:p>
          <a:p>
            <a:pPr eaLnBrk="1" hangingPunct="1">
              <a:defRPr/>
            </a:pPr>
            <a:endParaRPr lang="th-TH" dirty="0">
              <a:solidFill>
                <a:schemeClr val="bg1"/>
              </a:solidFill>
            </a:endParaRPr>
          </a:p>
          <a:p>
            <a:pPr eaLnBrk="1" hangingPunct="1">
              <a:defRPr/>
            </a:pPr>
            <a:r>
              <a:rPr lang="th-TH" dirty="0">
                <a:solidFill>
                  <a:schemeClr val="bg1"/>
                </a:solidFill>
              </a:rPr>
              <a:t>         </a:t>
            </a:r>
            <a:r>
              <a:rPr lang="th-TH" sz="3200" b="1" u="sng" dirty="0">
                <a:solidFill>
                  <a:schemeClr val="bg1"/>
                </a:solidFill>
              </a:rPr>
              <a:t>ศูนย์ประสานแรงงานประมง</a:t>
            </a:r>
          </a:p>
          <a:p>
            <a:pPr eaLnBrk="1" hangingPunct="1">
              <a:defRPr/>
            </a:pPr>
            <a:r>
              <a:rPr lang="th-TH" sz="3200" b="1" dirty="0">
                <a:solidFill>
                  <a:schemeClr val="bg1"/>
                </a:solidFill>
              </a:rPr>
              <a:t>             (มติ ครม. ๙ ต.ค.๕๕)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๖. ศูนย์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ระนอง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	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ระนอง     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	 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พังงา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	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ภูเก็ต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๗. ศูนย์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สตูล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	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สตูล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	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กระบี่ </a:t>
            </a:r>
          </a:p>
          <a:p>
            <a:pPr marL="514350" indent="-514350" eaLnBrk="1" hangingPunct="1">
              <a:defRPr/>
            </a:pPr>
            <a:r>
              <a:rPr lang="th-TH" b="1" dirty="0">
                <a:solidFill>
                  <a:schemeClr val="bg1"/>
                </a:solidFill>
              </a:rPr>
              <a:t>	- </a:t>
            </a:r>
            <a:r>
              <a:rPr lang="th-TH" b="1" dirty="0" err="1">
                <a:solidFill>
                  <a:schemeClr val="bg1"/>
                </a:solidFill>
              </a:rPr>
              <a:t>จว.</a:t>
            </a:r>
            <a:r>
              <a:rPr lang="th-TH" b="1" dirty="0">
                <a:solidFill>
                  <a:schemeClr val="bg1"/>
                </a:solidFill>
              </a:rPr>
              <a:t>ตรัง</a:t>
            </a:r>
          </a:p>
          <a:p>
            <a:pPr marL="514350" indent="-514350" eaLnBrk="1" hangingPunct="1">
              <a:defRPr/>
            </a:pPr>
            <a:endParaRPr lang="th-TH" b="1" dirty="0"/>
          </a:p>
          <a:p>
            <a:pPr marL="514350" indent="-514350" eaLnBrk="1" hangingPunct="1">
              <a:defRPr/>
            </a:pPr>
            <a:endParaRPr lang="th-TH" b="1" dirty="0"/>
          </a:p>
          <a:p>
            <a:pPr marL="514350" indent="-514350" eaLnBrk="1" hangingPunct="1">
              <a:defRPr/>
            </a:pPr>
            <a:endParaRPr lang="th-TH" b="1" dirty="0"/>
          </a:p>
          <a:p>
            <a:pPr marL="514350" indent="-514350" eaLnBrk="1" hangingPunct="1">
              <a:defRPr/>
            </a:pPr>
            <a:endParaRPr lang="th-TH" b="1" dirty="0"/>
          </a:p>
          <a:p>
            <a:pPr marL="514350" indent="-514350" eaLnBrk="1" hangingPunct="1">
              <a:defRPr/>
            </a:pPr>
            <a:endParaRPr lang="th-TH" b="1" dirty="0"/>
          </a:p>
          <a:p>
            <a:pPr marL="514350" indent="-514350" eaLnBrk="1" hangingPunct="1">
              <a:defRPr/>
            </a:pPr>
            <a:r>
              <a:rPr lang="th-TH" b="1" dirty="0"/>
              <a:t> </a:t>
            </a:r>
          </a:p>
          <a:p>
            <a:pPr marL="514350" indent="-514350" eaLnBrk="1" hangingPunct="1">
              <a:defRPr/>
            </a:pPr>
            <a:r>
              <a:rPr lang="th-TH" b="1" dirty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73416"/>
          </a:xfrm>
          <a:solidFill>
            <a:srgbClr val="0070C0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13800" dirty="0" smtClean="0"/>
              <a:t>    </a:t>
            </a:r>
            <a:r>
              <a:rPr lang="th-TH" sz="13800" dirty="0" smtClean="0">
                <a:solidFill>
                  <a:schemeClr val="bg1"/>
                </a:solidFill>
              </a:rPr>
              <a:t>สถานการณ์       </a:t>
            </a:r>
            <a:br>
              <a:rPr lang="th-TH" sz="13800" dirty="0" smtClean="0">
                <a:solidFill>
                  <a:schemeClr val="bg1"/>
                </a:solidFill>
              </a:rPr>
            </a:br>
            <a:r>
              <a:rPr lang="th-TH" sz="13800" dirty="0" smtClean="0">
                <a:solidFill>
                  <a:schemeClr val="bg1"/>
                </a:solidFill>
              </a:rPr>
              <a:t>   การค้ามนุษย์</a:t>
            </a:r>
            <a:endParaRPr lang="th-TH" sz="13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8729634" cy="857232"/>
          </a:xfrm>
          <a:solidFill>
            <a:srgbClr val="002060"/>
          </a:solidFill>
        </p:spPr>
        <p:txBody>
          <a:bodyPr/>
          <a:lstStyle/>
          <a:p>
            <a:pPr>
              <a:defRPr/>
            </a:pPr>
            <a:r>
              <a:rPr lang="th-TH" sz="48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48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สถานการณ์ทั่วไป</a:t>
            </a:r>
            <a:endParaRPr lang="th-TH" sz="48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38600" cy="4525962"/>
          </a:xfrm>
        </p:spPr>
        <p:txBody>
          <a:bodyPr>
            <a:normAutofit fontScale="55000" lnSpcReduction="20000"/>
          </a:bodyPr>
          <a:lstStyle/>
          <a:p>
            <a:pPr>
              <a:defRPr/>
            </a:pPr>
            <a:endParaRPr lang="th-TH" dirty="0"/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half" idx="2"/>
          </p:nvPr>
        </p:nvSpPr>
        <p:spPr>
          <a:xfrm>
            <a:off x="0" y="5040313"/>
            <a:ext cx="9144000" cy="1844675"/>
          </a:xfrm>
          <a:solidFill>
            <a:srgbClr val="C00000"/>
          </a:solidFill>
        </p:spPr>
        <p:txBody>
          <a:bodyPr>
            <a:normAutofit fontScale="55000" lnSpcReduction="20000"/>
          </a:bodyPr>
          <a:lstStyle/>
          <a:p>
            <a:pPr algn="thaiDist">
              <a:defRPr/>
            </a:pPr>
            <a:r>
              <a:rPr lang="th-TH" sz="4500" b="1" dirty="0" smtClean="0">
                <a:latin typeface="TH SarabunPSK" pitchFamily="34" charset="-34"/>
                <a:cs typeface="TH SarabunPSK" pitchFamily="34" charset="-34"/>
              </a:rPr>
              <a:t>รายงานระดับโลก ประจำปี ๒๕๕๗ ที่จัดทำโดยองค์การสหประชาชาติว่าด้วย</a:t>
            </a:r>
            <a:r>
              <a:rPr lang="th-TH" sz="4500" b="1" dirty="0" err="1" smtClean="0">
                <a:latin typeface="TH SarabunPSK" pitchFamily="34" charset="-34"/>
                <a:cs typeface="TH SarabunPSK" pitchFamily="34" charset="-34"/>
              </a:rPr>
              <a:t>ยาเสพติด</a:t>
            </a:r>
            <a:r>
              <a:rPr lang="th-TH" sz="4500" b="1" dirty="0" smtClean="0">
                <a:latin typeface="TH SarabunPSK" pitchFamily="34" charset="-34"/>
                <a:cs typeface="TH SarabunPSK" pitchFamily="34" charset="-34"/>
              </a:rPr>
              <a:t>และอาชญากรรม  (</a:t>
            </a:r>
            <a:r>
              <a:rPr lang="en-US" sz="4500" b="1" dirty="0" smtClean="0">
                <a:latin typeface="TH SarabunPSK" pitchFamily="34" charset="-34"/>
                <a:cs typeface="TH SarabunPSK" pitchFamily="34" charset="-34"/>
              </a:rPr>
              <a:t>United Nations on </a:t>
            </a:r>
            <a:r>
              <a:rPr lang="en-US" sz="4500" b="1" dirty="0">
                <a:latin typeface="TH SarabunPSK" pitchFamily="34" charset="-34"/>
                <a:cs typeface="TH SarabunPSK" pitchFamily="34" charset="-34"/>
              </a:rPr>
              <a:t>Drugs and Crime </a:t>
            </a:r>
            <a:r>
              <a:rPr lang="en-US" sz="4500" b="1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en-US" sz="4500" b="1" dirty="0">
                <a:latin typeface="TH SarabunPSK" pitchFamily="34" charset="-34"/>
                <a:cs typeface="TH SarabunPSK" pitchFamily="34" charset="-34"/>
              </a:rPr>
              <a:t>UNODC) </a:t>
            </a:r>
            <a:r>
              <a:rPr lang="th-TH" sz="4500" b="1" dirty="0" smtClean="0">
                <a:latin typeface="TH SarabunPSK" pitchFamily="34" charset="-34"/>
                <a:cs typeface="TH SarabunPSK" pitchFamily="34" charset="-34"/>
              </a:rPr>
              <a:t>ระบุว่าปัญหาการค้ามนุษย์เป็น</a:t>
            </a:r>
            <a:r>
              <a:rPr lang="th-TH" sz="4500" b="1" dirty="0" err="1" smtClean="0">
                <a:latin typeface="TH SarabunPSK" pitchFamily="34" charset="-34"/>
                <a:cs typeface="TH SarabunPSK" pitchFamily="34" charset="-34"/>
              </a:rPr>
              <a:t>ปรากฎการณ์</a:t>
            </a:r>
            <a:r>
              <a:rPr lang="th-TH" sz="4500" b="1" dirty="0" smtClean="0">
                <a:latin typeface="TH SarabunPSK" pitchFamily="34" charset="-34"/>
                <a:cs typeface="TH SarabunPSK" pitchFamily="34" charset="-34"/>
              </a:rPr>
              <a:t>ระดับโลกอย่างแท้จริง  โดยระหว่างปี ๒๕๕๓ -๒๕๕๕  พบผู้เสียหายอย่างน้อยใน ๑๒๔  ประเทศจาก ๑๕๓  ประเทศทั่วโลก  ส่วนใหญ่ผู้เสียหายจากการค้ามนุษย์ที่พบเป็นหญิงและเด็ก ถูกแสวงหาประโยชน์ทางเพศ  บังคับใช้แรงงาน และเพื่อวัตถุประสงค์อื่น</a:t>
            </a:r>
          </a:p>
          <a:p>
            <a:pPr>
              <a:defRPr/>
            </a:pPr>
            <a:endParaRPr lang="th-TH" dirty="0"/>
          </a:p>
        </p:txBody>
      </p:sp>
      <p:pic>
        <p:nvPicPr>
          <p:cNvPr id="46085" name="Picture 8" descr="http://www.ungift.org/images/knowledgehub/logos/UNODC_logo_E_unblue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6575" y="-26988"/>
            <a:ext cx="4762500" cy="863601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46086" name="AutoShape 12" descr="https://www.ice.gov/sites/default/files/images/human-trafficking.png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pic>
        <p:nvPicPr>
          <p:cNvPr id="46087" name="Picture 14" descr="http://www.ungift.org/images/knowledgehub/Resource-centre/UN.Gift/UN.GIFT_join_the_global_movement_poster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50"/>
            <a:ext cx="9144000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00808"/>
          </a:xfrm>
          <a:solidFill>
            <a:srgbClr val="C00000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60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</a:t>
            </a:r>
            <a:r>
              <a:rPr lang="th-TH" sz="60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รายงานของ </a:t>
            </a:r>
            <a:r>
              <a:rPr lang="en-US" sz="60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UNODC </a:t>
            </a:r>
            <a:r>
              <a:rPr lang="th-TH" sz="60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ปี ๒๕๕๕</a:t>
            </a:r>
            <a:r>
              <a:rPr lang="en-US" sz="60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en-US" sz="60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en-US" sz="60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8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(United Nation Office on Drugs and Crimes)</a:t>
            </a:r>
            <a:endParaRPr lang="th-TH" sz="48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0" y="1655763"/>
            <a:ext cx="9144000" cy="5229225"/>
          </a:xfrm>
          <a:solidFill>
            <a:schemeClr val="bg1"/>
          </a:solidFill>
        </p:spPr>
        <p:txBody>
          <a:bodyPr/>
          <a:lstStyle/>
          <a:p>
            <a:pPr algn="thaiDist" eaLnBrk="1" hangingPunct="1"/>
            <a:r>
              <a:rPr lang="th-TH" sz="4800" b="1" u="sng" smtClean="0">
                <a:latin typeface="TH SarabunPSK" pitchFamily="34" charset="-34"/>
                <a:cs typeface="TH SarabunPSK" pitchFamily="34" charset="-34"/>
              </a:rPr>
              <a:t>ในประเทศไทย</a:t>
            </a:r>
            <a:r>
              <a:rPr lang="th-TH" sz="4800" b="1" smtClean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thaiDist" eaLnBrk="1" hangingPunct="1">
              <a:buFont typeface="Wingdings 3" pitchFamily="18" charset="2"/>
              <a:buNone/>
            </a:pPr>
            <a:r>
              <a:rPr lang="th-TH" sz="4800" b="1" smtClean="0">
                <a:latin typeface="TH SarabunPSK" pitchFamily="34" charset="-34"/>
                <a:cs typeface="TH SarabunPSK" pitchFamily="34" charset="-34"/>
              </a:rPr>
              <a:t>		- ในปี ๕๔ มีการบังคับใช้แรงงาน ๒๕</a:t>
            </a:r>
            <a:r>
              <a:rPr lang="en-US" sz="4800" b="1" smtClean="0">
                <a:latin typeface="TH SarabunPSK" pitchFamily="34" charset="-34"/>
                <a:cs typeface="TH SarabunPSK" pitchFamily="34" charset="-34"/>
              </a:rPr>
              <a:t>%</a:t>
            </a:r>
            <a:r>
              <a:rPr lang="th-TH" sz="4800" b="1" smtClean="0">
                <a:latin typeface="TH SarabunPSK" pitchFamily="34" charset="-34"/>
                <a:cs typeface="TH SarabunPSK" pitchFamily="34" charset="-34"/>
              </a:rPr>
              <a:t>         ของจำนวนผู้เสียหายจากค้ามนุษย์ทั้งหมด          	- ในขณะที่ </a:t>
            </a:r>
            <a:r>
              <a:rPr lang="th-TH" sz="4800" b="1" u="sng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๗๓ </a:t>
            </a:r>
            <a:r>
              <a:rPr lang="en-US" sz="4800" b="1" u="sng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%</a:t>
            </a:r>
            <a:r>
              <a:rPr lang="th-TH" sz="4800" b="1" u="sng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ของจำนวนผู้เสียหายทั้งหมดถูกแสวงหาประโยชน์ทางเพศ</a:t>
            </a:r>
          </a:p>
          <a:p>
            <a:pPr algn="thaiDist" eaLnBrk="1" hangingPunct="1">
              <a:buFont typeface="Wingdings 3" pitchFamily="18" charset="2"/>
              <a:buNone/>
            </a:pPr>
            <a:r>
              <a:rPr lang="th-TH" sz="4800" b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sz="4800" b="1" smtClean="0">
                <a:latin typeface="TH SarabunPSK" pitchFamily="34" charset="-34"/>
                <a:cs typeface="TH SarabunPSK" pitchFamily="34" charset="-34"/>
              </a:rPr>
              <a:t>- ทางการไทยพบผู้เสียหายจากการค้ามนุษย์จากกัมพูชา ลาว และเมียนมาร์ </a:t>
            </a:r>
            <a:endParaRPr lang="th-TH" sz="6600" b="1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2276872"/>
          </a:xfrm>
          <a:solidFill>
            <a:srgbClr val="C00000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60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</a:t>
            </a:r>
            <a:r>
              <a:rPr lang="th-TH" sz="60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รายงานของ </a:t>
            </a:r>
            <a:r>
              <a:rPr lang="en-US" sz="60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UNODC </a:t>
            </a:r>
            <a:r>
              <a:rPr lang="th-TH" sz="60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ปี ๒๕๕๕</a:t>
            </a:r>
            <a:r>
              <a:rPr lang="en-US" sz="60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en-US" sz="60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en-US" sz="60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8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(United Nation Office on Drugs and Crimes)</a:t>
            </a:r>
            <a:endParaRPr lang="th-TH" sz="48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0" y="2116138"/>
            <a:ext cx="9144000" cy="4841875"/>
          </a:xfrm>
          <a:solidFill>
            <a:schemeClr val="bg1"/>
          </a:solidFill>
        </p:spPr>
        <p:txBody>
          <a:bodyPr/>
          <a:lstStyle/>
          <a:p>
            <a:pPr algn="thaiDist" eaLnBrk="1" hangingPunct="1"/>
            <a:r>
              <a:rPr lang="th-TH" sz="4800" b="1" u="sng" smtClean="0">
                <a:latin typeface="TH SarabunPSK" pitchFamily="34" charset="-34"/>
                <a:cs typeface="TH SarabunPSK" pitchFamily="34" charset="-34"/>
              </a:rPr>
              <a:t>ในประเทศไทย (ต่อ)</a:t>
            </a:r>
          </a:p>
          <a:p>
            <a:pPr algn="thaiDist" eaLnBrk="1" hangingPunct="1">
              <a:buFont typeface="Wingdings 3" pitchFamily="18" charset="2"/>
              <a:buNone/>
            </a:pPr>
            <a:r>
              <a:rPr lang="th-TH" sz="4800" b="1" smtClean="0">
                <a:latin typeface="TH SarabunPSK" pitchFamily="34" charset="-34"/>
                <a:cs typeface="TH SarabunPSK" pitchFamily="34" charset="-34"/>
              </a:rPr>
              <a:t>		- ในขณะที่พบผู้เสียหายชาวไทยในออสเตรเลีย จีน และญี่ปุ่น </a:t>
            </a:r>
          </a:p>
          <a:p>
            <a:pPr algn="thaiDist" eaLnBrk="1" hangingPunct="1">
              <a:buFont typeface="Wingdings 3" pitchFamily="18" charset="2"/>
              <a:buNone/>
            </a:pPr>
            <a:r>
              <a:rPr lang="th-TH" sz="4800" b="1" smtClean="0">
                <a:latin typeface="TH SarabunPSK" pitchFamily="34" charset="-34"/>
                <a:cs typeface="TH SarabunPSK" pitchFamily="34" charset="-34"/>
              </a:rPr>
              <a:t>		- ทั้งนี้ระหว่างปี ๕๐-๕๓ ผู้เสียหายสัญชาติไทยถูกพบหรือส่งกลับจากหลายประเทศในภูมิภาคอื่น  มิใช่เอเซีย</a:t>
            </a:r>
            <a:endParaRPr lang="th-TH" sz="5400" b="1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0" y="1357298"/>
            <a:ext cx="9144000" cy="3786214"/>
          </a:xfrm>
          <a:solidFill>
            <a:srgbClr val="0000CC"/>
          </a:solidFill>
        </p:spPr>
        <p:txBody>
          <a:bodyPr>
            <a:noAutofit/>
          </a:bodyPr>
          <a:lstStyle/>
          <a:p>
            <a:pPr algn="r">
              <a:defRPr/>
            </a:pPr>
            <a:r>
              <a:rPr lang="th-TH" sz="4800" dirty="0" smtClean="0">
                <a:solidFill>
                  <a:srgbClr val="C00000"/>
                </a:solidFill>
                <a:cs typeface="+mn-cs"/>
              </a:rPr>
              <a:t>  </a:t>
            </a:r>
            <a:r>
              <a:rPr lang="th-TH" sz="48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สถานการณ์</a:t>
            </a:r>
            <a:r>
              <a:rPr lang="th-TH" altLang="th-TH" sz="48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การละเมิดกฎหมายคุ้มครองแรงงาน   และการกระทำความผิดกฎหมายป้องกันและปราบปรามการค้ามนุษย์ในประเทศไทย</a:t>
            </a:r>
            <a:br>
              <a:rPr lang="th-TH" altLang="th-TH" sz="48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endParaRPr lang="th-TH" sz="4800" i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2771775" cy="6858000"/>
          </a:xfrm>
          <a:solidFill>
            <a:srgbClr val="002060"/>
          </a:solidFill>
        </p:spPr>
        <p:txBody>
          <a:bodyPr/>
          <a:lstStyle/>
          <a:p>
            <a:pPr>
              <a:defRPr/>
            </a:pPr>
            <a:r>
              <a:rPr lang="th-TH" sz="5400" i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สถานการณ์การค้ามนุษย์ ประเทศไทย</a:t>
            </a:r>
            <a:br>
              <a:rPr lang="th-TH" sz="5400" i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400" i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มีสถานะเป็น</a:t>
            </a:r>
            <a:r>
              <a:rPr lang="th-TH" sz="5400" i="1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5400" i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5400" i="1" dirty="0" smtClean="0">
                <a:latin typeface="TH SarabunPSK" pitchFamily="34" charset="-34"/>
                <a:cs typeface="TH SarabunPSK" pitchFamily="34" charset="-34"/>
              </a:rPr>
              <a:t> </a:t>
            </a:r>
            <a:br>
              <a:rPr lang="th-TH" sz="5400" i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5400" i="1" dirty="0" smtClean="0">
                <a:latin typeface="TH SarabunPSK" pitchFamily="34" charset="-34"/>
                <a:cs typeface="TH SarabunPSK" pitchFamily="34" charset="-34"/>
              </a:rPr>
              <a:t> </a:t>
            </a:r>
            <a:br>
              <a:rPr lang="th-TH" sz="5400" i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5400" i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i="1" dirty="0" smtClean="0">
                <a:solidFill>
                  <a:schemeClr val="tx1"/>
                </a:solidFill>
              </a:rPr>
              <a:t/>
            </a:r>
            <a:br>
              <a:rPr lang="th-TH" sz="3600" i="1" dirty="0" smtClean="0">
                <a:solidFill>
                  <a:schemeClr val="tx1"/>
                </a:solidFill>
              </a:rPr>
            </a:br>
            <a:endParaRPr lang="en-US" sz="3600" i="1" dirty="0" smtClean="0">
              <a:solidFill>
                <a:schemeClr val="tx1"/>
              </a:solidFill>
              <a:cs typeface="Cordia New" pitchFamily="34" charset="-34"/>
            </a:endParaRPr>
          </a:p>
        </p:txBody>
      </p:sp>
      <p:pic>
        <p:nvPicPr>
          <p:cNvPr id="49155" name="Picture 3" descr="SOUTHEAS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26988"/>
            <a:ext cx="6372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Box 4"/>
          <p:cNvSpPr txBox="1">
            <a:spLocks noChangeArrowheads="1"/>
          </p:cNvSpPr>
          <p:nvPr/>
        </p:nvSpPr>
        <p:spPr bwMode="auto">
          <a:xfrm>
            <a:off x="5976938" y="1341438"/>
            <a:ext cx="3132137" cy="1200150"/>
          </a:xfrm>
          <a:prstGeom prst="rect">
            <a:avLst/>
          </a:prstGeom>
          <a:solidFill>
            <a:srgbClr val="00206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th-TH" sz="36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คนไทยและคนต่างด้าวถูกค้าในประเทศไทย</a:t>
            </a:r>
          </a:p>
        </p:txBody>
      </p:sp>
      <p:sp>
        <p:nvSpPr>
          <p:cNvPr id="49157" name="TextBox 6"/>
          <p:cNvSpPr txBox="1">
            <a:spLocks noChangeArrowheads="1"/>
          </p:cNvSpPr>
          <p:nvPr/>
        </p:nvSpPr>
        <p:spPr bwMode="auto">
          <a:xfrm>
            <a:off x="2771775" y="-26988"/>
            <a:ext cx="6408738" cy="646113"/>
          </a:xfrm>
          <a:prstGeom prst="rect">
            <a:avLst/>
          </a:prstGeom>
          <a:solidFill>
            <a:srgbClr val="0070C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th-TH" sz="36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คนไทยไปหรือถูกหลอกไปค้าในต่างประเทศ</a:t>
            </a:r>
          </a:p>
        </p:txBody>
      </p:sp>
      <p:sp>
        <p:nvSpPr>
          <p:cNvPr id="8" name="ลูกศรลง 7"/>
          <p:cNvSpPr/>
          <p:nvPr/>
        </p:nvSpPr>
        <p:spPr>
          <a:xfrm>
            <a:off x="5076825" y="2665413"/>
            <a:ext cx="195263" cy="9794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dirty="0"/>
          </a:p>
        </p:txBody>
      </p:sp>
      <p:sp>
        <p:nvSpPr>
          <p:cNvPr id="49159" name="TextBox 8"/>
          <p:cNvSpPr txBox="1">
            <a:spLocks noChangeArrowheads="1"/>
          </p:cNvSpPr>
          <p:nvPr/>
        </p:nvSpPr>
        <p:spPr bwMode="auto">
          <a:xfrm>
            <a:off x="2843213" y="3646488"/>
            <a:ext cx="6156325" cy="646112"/>
          </a:xfrm>
          <a:prstGeom prst="rect">
            <a:avLst/>
          </a:prstGeom>
          <a:solidFill>
            <a:srgbClr val="C0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th-TH" sz="36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คนต่างด้าวผ่านประเทศไทยไปถูกค้าต่างประเทศ</a:t>
            </a:r>
          </a:p>
        </p:txBody>
      </p:sp>
      <p:sp>
        <p:nvSpPr>
          <p:cNvPr id="10" name="ลูกศรขึ้น 9"/>
          <p:cNvSpPr/>
          <p:nvPr/>
        </p:nvSpPr>
        <p:spPr>
          <a:xfrm>
            <a:off x="5076825" y="620713"/>
            <a:ext cx="215900" cy="57626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/>
          </a:p>
        </p:txBody>
      </p:sp>
      <p:sp>
        <p:nvSpPr>
          <p:cNvPr id="11" name="ลูกศรซ้าย 10"/>
          <p:cNvSpPr/>
          <p:nvPr/>
        </p:nvSpPr>
        <p:spPr>
          <a:xfrm>
            <a:off x="5292725" y="1773238"/>
            <a:ext cx="647700" cy="2873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/>
          </a:p>
        </p:txBody>
      </p:sp>
      <p:sp>
        <p:nvSpPr>
          <p:cNvPr id="49162" name="TextBox 11"/>
          <p:cNvSpPr txBox="1">
            <a:spLocks noChangeArrowheads="1"/>
          </p:cNvSpPr>
          <p:nvPr/>
        </p:nvSpPr>
        <p:spPr bwMode="auto">
          <a:xfrm>
            <a:off x="179388" y="3789363"/>
            <a:ext cx="2339975" cy="830262"/>
          </a:xfrm>
          <a:prstGeom prst="rect">
            <a:avLst/>
          </a:prstGeom>
          <a:solidFill>
            <a:srgbClr val="0070C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/>
              <a:t>       </a:t>
            </a:r>
            <a:r>
              <a:rPr lang="th-TH" sz="4800" b="1" i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ต้นทาง</a:t>
            </a:r>
          </a:p>
        </p:txBody>
      </p:sp>
      <p:sp>
        <p:nvSpPr>
          <p:cNvPr id="49163" name="TextBox 12"/>
          <p:cNvSpPr txBox="1">
            <a:spLocks noChangeArrowheads="1"/>
          </p:cNvSpPr>
          <p:nvPr/>
        </p:nvSpPr>
        <p:spPr bwMode="auto">
          <a:xfrm>
            <a:off x="179388" y="4757738"/>
            <a:ext cx="2312987" cy="83185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/>
              <a:t>    </a:t>
            </a:r>
            <a:r>
              <a:rPr lang="th-TH" sz="4800" b="1" i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ปลายทาง</a:t>
            </a:r>
          </a:p>
        </p:txBody>
      </p:sp>
      <p:sp>
        <p:nvSpPr>
          <p:cNvPr id="49164" name="TextBox 13"/>
          <p:cNvSpPr txBox="1">
            <a:spLocks noChangeArrowheads="1"/>
          </p:cNvSpPr>
          <p:nvPr/>
        </p:nvSpPr>
        <p:spPr bwMode="auto">
          <a:xfrm>
            <a:off x="215900" y="5765800"/>
            <a:ext cx="2268538" cy="831850"/>
          </a:xfrm>
          <a:prstGeom prst="rect">
            <a:avLst/>
          </a:prstGeom>
          <a:solidFill>
            <a:srgbClr val="C0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/>
              <a:t>      </a:t>
            </a:r>
            <a:r>
              <a:rPr lang="th-TH" sz="4800" b="1" i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ทางผ่าน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southeast_as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Text Box 2"/>
          <p:cNvSpPr txBox="1">
            <a:spLocks noChangeArrowheads="1"/>
          </p:cNvSpPr>
          <p:nvPr/>
        </p:nvSpPr>
        <p:spPr bwMode="auto">
          <a:xfrm>
            <a:off x="0" y="-100013"/>
            <a:ext cx="9144000" cy="281622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th-TH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กฎหมายคุ้มครองผู้ตกเป็นเหยื่อ ค.ศ. ๒๐๐๐          ของสหรัฐอเมริกา</a:t>
            </a:r>
          </a:p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endParaRPr lang="th-TH" sz="5400" b="1" dirty="0"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0" y="1484313"/>
            <a:ext cx="9144000" cy="1200150"/>
          </a:xfrm>
          <a:prstGeom prst="rect">
            <a:avLst/>
          </a:prstGeom>
          <a:solidFill>
            <a:srgbClr val="00B05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thaiDist" eaLnBrk="1" hangingPunct="1">
              <a:spcBef>
                <a:spcPct val="50000"/>
              </a:spcBef>
            </a:pPr>
            <a:r>
              <a:rPr lang="en-US" sz="3600" b="1" i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ระดับที่ </a:t>
            </a:r>
            <a:r>
              <a:rPr lang="th-TH" sz="3600" b="1" i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๑</a:t>
            </a:r>
            <a:r>
              <a:rPr lang="en-US" sz="3600" b="1" i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b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หรือ Tier </a:t>
            </a:r>
            <a:r>
              <a:rPr lang="th-TH" sz="3600" b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๑</a:t>
            </a:r>
            <a:r>
              <a:rPr lang="en-US" sz="36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2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คือ ประเทศที่</a:t>
            </a:r>
            <a:r>
              <a:rPr lang="en-US" sz="3600" b="1" i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ปฏิบัติตาม</a:t>
            </a:r>
            <a:r>
              <a:rPr lang="en-US" sz="32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มาตรฐานขั้นต่ำ              ในการยุติการค้ามนุษย์</a:t>
            </a:r>
            <a:r>
              <a:rPr lang="en-US" sz="3600" b="1" i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อย่างเต็มที่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0" y="2660650"/>
            <a:ext cx="9144000" cy="120015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thaiDist" eaLnBrk="1" hangingPunct="1">
              <a:spcBef>
                <a:spcPct val="50000"/>
              </a:spcBef>
            </a:pPr>
            <a:r>
              <a:rPr lang="en-US" sz="3600" b="1" i="1" u="sng">
                <a:latin typeface="TH SarabunPSK" pitchFamily="34" charset="-34"/>
                <a:cs typeface="TH SarabunPSK" pitchFamily="34" charset="-34"/>
              </a:rPr>
              <a:t>ระดับที่ </a:t>
            </a:r>
            <a:r>
              <a:rPr lang="th-TH" sz="3600" b="1" i="1" u="sng">
                <a:latin typeface="TH SarabunPSK" pitchFamily="34" charset="-34"/>
                <a:cs typeface="TH SarabunPSK" pitchFamily="34" charset="-34"/>
              </a:rPr>
              <a:t>๒</a:t>
            </a:r>
            <a:r>
              <a:rPr lang="en-US" sz="3600" b="1" i="1" u="sng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b="1" u="sng">
                <a:latin typeface="TH SarabunPSK" pitchFamily="34" charset="-34"/>
                <a:cs typeface="TH SarabunPSK" pitchFamily="34" charset="-34"/>
              </a:rPr>
              <a:t>หรือ Tier </a:t>
            </a:r>
            <a:r>
              <a:rPr lang="th-TH" sz="3600" b="1" u="sng">
                <a:latin typeface="TH SarabunPSK" pitchFamily="34" charset="-34"/>
                <a:cs typeface="TH SarabunPSK" pitchFamily="34" charset="-34"/>
              </a:rPr>
              <a:t>๒</a:t>
            </a:r>
            <a:r>
              <a:rPr lang="en-US" sz="3600" b="1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200" b="1">
                <a:latin typeface="TH SarabunPSK" pitchFamily="34" charset="-34"/>
                <a:cs typeface="TH SarabunPSK" pitchFamily="34" charset="-34"/>
              </a:rPr>
              <a:t>คือ ประเทศที่</a:t>
            </a:r>
            <a:r>
              <a:rPr lang="en-US" sz="3600" b="1" i="1" u="sng">
                <a:latin typeface="TH SarabunPSK" pitchFamily="34" charset="-34"/>
                <a:cs typeface="TH SarabunPSK" pitchFamily="34" charset="-34"/>
              </a:rPr>
              <a:t>ยังไม่ปฏิบัติตาม</a:t>
            </a:r>
            <a:r>
              <a:rPr lang="en-US" sz="3200" b="1">
                <a:latin typeface="TH SarabunPSK" pitchFamily="34" charset="-34"/>
                <a:cs typeface="TH SarabunPSK" pitchFamily="34" charset="-34"/>
              </a:rPr>
              <a:t>มาตรฐานขั้นต่ำ       ในการยุติการค้ามนุษย์อย่างเต็มที่  </a:t>
            </a:r>
            <a:r>
              <a:rPr lang="en-US" sz="3600" b="1" i="1" u="sng">
                <a:latin typeface="TH SarabunPSK" pitchFamily="34" charset="-34"/>
                <a:cs typeface="TH SarabunPSK" pitchFamily="34" charset="-34"/>
              </a:rPr>
              <a:t>แต่มีความพยายาม</a:t>
            </a:r>
            <a:r>
              <a:rPr lang="en-US" sz="3200" b="1">
                <a:latin typeface="TH SarabunPSK" pitchFamily="34" charset="-34"/>
                <a:cs typeface="TH SarabunPSK" pitchFamily="34" charset="-34"/>
              </a:rPr>
              <a:t>ที่จะปฏิบัติ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0" y="5373688"/>
            <a:ext cx="9144000" cy="1938337"/>
          </a:xfrm>
          <a:prstGeom prst="rect">
            <a:avLst/>
          </a:prstGeom>
          <a:solidFill>
            <a:srgbClr val="C0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thaiDist" eaLnBrk="1" hangingPunct="1">
              <a:spcBef>
                <a:spcPct val="50000"/>
              </a:spcBef>
            </a:pPr>
            <a:r>
              <a:rPr lang="en-US" sz="3600" b="1" i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ระดับที่ </a:t>
            </a:r>
            <a:r>
              <a:rPr lang="th-TH" sz="3600" b="1" i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๓</a:t>
            </a:r>
            <a:r>
              <a:rPr lang="en-US" sz="3600" b="1" i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b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หรือ Tier </a:t>
            </a:r>
            <a:r>
              <a:rPr lang="th-TH" sz="3600" b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๓</a:t>
            </a:r>
            <a:r>
              <a:rPr lang="en-US" sz="36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2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คือ ประเทศที่</a:t>
            </a:r>
            <a:r>
              <a:rPr lang="en-US" sz="3600" b="1" i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ยังไม่ปฏิบัติตาม</a:t>
            </a:r>
            <a:r>
              <a:rPr lang="en-US" sz="32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มาตรฐานขั้นต่ำ        ในการยุติการค้ามนุษย์อย่างเต็มที่</a:t>
            </a:r>
            <a:r>
              <a:rPr lang="th-TH" sz="3600" b="1" i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และ</a:t>
            </a:r>
            <a:r>
              <a:rPr lang="en-US" sz="3600" b="1" i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ไม่มีความพยายาม</a:t>
            </a:r>
            <a:r>
              <a:rPr lang="en-US" sz="32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ใดในการที่จะปฏิบัติ</a:t>
            </a:r>
          </a:p>
          <a:p>
            <a:pPr algn="thaiDist" eaLnBrk="1" hangingPunct="1">
              <a:spcBef>
                <a:spcPct val="50000"/>
              </a:spcBef>
            </a:pPr>
            <a:endParaRPr lang="en-US" sz="3200" b="1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2230" name="Text Box 4"/>
          <p:cNvSpPr txBox="1">
            <a:spLocks noChangeArrowheads="1"/>
          </p:cNvSpPr>
          <p:nvPr/>
        </p:nvSpPr>
        <p:spPr bwMode="auto">
          <a:xfrm>
            <a:off x="0" y="3860800"/>
            <a:ext cx="9180513" cy="1570038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thaiDist" eaLnBrk="1" hangingPunct="1">
              <a:spcBef>
                <a:spcPct val="50000"/>
              </a:spcBef>
            </a:pPr>
            <a:r>
              <a:rPr lang="en-US" sz="3200" b="1" i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ระดับที่ </a:t>
            </a:r>
            <a:r>
              <a:rPr lang="th-TH" sz="3200" b="1" i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๒</a:t>
            </a:r>
            <a:r>
              <a:rPr lang="en-US" sz="3200" b="1" i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i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บัญชีเฝ้าดู </a:t>
            </a:r>
            <a:r>
              <a:rPr lang="en-US" sz="3200" b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หรือ Tier </a:t>
            </a:r>
            <a:r>
              <a:rPr lang="th-TH" sz="3200" b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๒</a:t>
            </a:r>
            <a:r>
              <a:rPr lang="en-US" sz="3200" b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Watch List</a:t>
            </a:r>
            <a:r>
              <a:rPr lang="en-US" sz="32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คล้ายกับ </a:t>
            </a:r>
            <a:r>
              <a:rPr lang="en-US" sz="32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Tier </a:t>
            </a:r>
            <a:r>
              <a:rPr lang="th-TH" sz="32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๒</a:t>
            </a:r>
            <a:r>
              <a:rPr lang="en-US" sz="32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แต่มีจำนวนเหยื่อการค้ามนุษย์มากขึ้นหรือเพื่มขึ้น และไม่สามารถแสดงหลักฐานได้อย่างชัดเจนว่ารัฐบาลเพิ่มความพยายามดำเนินการต่อต้านการค้ามนุษย์</a:t>
            </a:r>
            <a:endParaRPr lang="en-US" b="1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1080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6000" dirty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JasmineUPC" pitchFamily="18" charset="-34"/>
              </a:rPr>
              <a:t>         </a:t>
            </a:r>
            <a:r>
              <a:rPr lang="th-TH" sz="6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มาตรฐานขั้นต่ำที่กำหนด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0" y="1296988"/>
            <a:ext cx="9144000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thaiDist" eaLnBrk="1" hangingPunct="1"/>
            <a:r>
              <a:rPr lang="th-TH" sz="3600">
                <a:latin typeface="Angsana New" pitchFamily="18" charset="-34"/>
                <a:cs typeface="JasmineUPC" pitchFamily="18" charset="-34"/>
              </a:rPr>
              <a:t>      </a:t>
            </a:r>
            <a:r>
              <a:rPr lang="th-TH" sz="3600" b="1">
                <a:latin typeface="TH SarabunPSK" pitchFamily="34" charset="-34"/>
                <a:cs typeface="TH SarabunPSK" pitchFamily="34" charset="-34"/>
              </a:rPr>
              <a:t>๑. รัฐบาลควรห้ามมิให้มีการค้ามนุษย์ และควรลงโทษพฤติกรรม  การลักลอบค้ามนุษย์</a:t>
            </a:r>
          </a:p>
          <a:p>
            <a:pPr algn="thaiDist" eaLnBrk="1" hangingPunct="1"/>
            <a:r>
              <a:rPr lang="th-TH" sz="3600" b="1">
                <a:latin typeface="TH SarabunPSK" pitchFamily="34" charset="-34"/>
                <a:cs typeface="TH SarabunPSK" pitchFamily="34" charset="-34"/>
              </a:rPr>
              <a:t>      ๒. ควรกำหนดบทลงโทษที่รุนแรง  </a:t>
            </a:r>
            <a:r>
              <a:rPr lang="th-TH" sz="3600" b="1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กรณีเหยื่อของการค้ามนุษย์เพื่อการบริการทางเพศ เน้นเด็กที่ไม่รู้ผิดชอบชั่วดี  </a:t>
            </a:r>
            <a:r>
              <a:rPr lang="th-TH" sz="3600" b="1">
                <a:latin typeface="TH SarabunPSK" pitchFamily="34" charset="-34"/>
                <a:cs typeface="TH SarabunPSK" pitchFamily="34" charset="-34"/>
              </a:rPr>
              <a:t>หรือเป็นการข่มขืน    ลักพาตัว หรือกระทำการอันเป็นเหตุให้เหยื่อเสียชีวิต</a:t>
            </a:r>
          </a:p>
          <a:p>
            <a:pPr algn="thaiDist" eaLnBrk="1" hangingPunct="1"/>
            <a:r>
              <a:rPr lang="th-TH" sz="3600" b="1">
                <a:latin typeface="TH SarabunPSK" pitchFamily="34" charset="-34"/>
                <a:cs typeface="TH SarabunPSK" pitchFamily="34" charset="-34"/>
              </a:rPr>
              <a:t>       ๓. การกระทำที่เจตนาเพื่อการค้ามนุษย์ในรูปแบบที่ร้ายแรง      ควรมีบทลงโทษที่เข้มงวดและรุนแรงพอที่จะยับยั้งไม่ให้มีการค้ามนุษย์อีกในอนาคต</a:t>
            </a:r>
          </a:p>
          <a:p>
            <a:pPr eaLnBrk="1" hangingPunct="1"/>
            <a:r>
              <a:rPr lang="th-TH" sz="3600" b="1">
                <a:latin typeface="TH SarabunPSK" pitchFamily="34" charset="-34"/>
                <a:cs typeface="TH SarabunPSK" pitchFamily="34" charset="-34"/>
              </a:rPr>
              <a:t>       ๔. รัฐบาลควรใช้และคงไว้ซึ่งความพยายามอย่างจริงจัง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ชื่อเรื่อง 1"/>
          <p:cNvSpPr>
            <a:spLocks noGrp="1"/>
          </p:cNvSpPr>
          <p:nvPr>
            <p:ph type="ctrTitle"/>
          </p:nvPr>
        </p:nvSpPr>
        <p:spPr>
          <a:xfrm>
            <a:off x="1431925" y="360363"/>
            <a:ext cx="7407275" cy="14716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th-TH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54275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31925" y="1849438"/>
            <a:ext cx="7407275" cy="1752600"/>
          </a:xfrm>
        </p:spPr>
        <p:txBody>
          <a:bodyPr/>
          <a:lstStyle/>
          <a:p>
            <a:pPr marR="0" eaLnBrk="1" hangingPunct="1">
              <a:buFont typeface="Wingdings 2" pitchFamily="18" charset="2"/>
              <a:buNone/>
            </a:pPr>
            <a:endParaRPr lang="th-TH" smtClean="0"/>
          </a:p>
        </p:txBody>
      </p:sp>
      <p:pic>
        <p:nvPicPr>
          <p:cNvPr id="54276" name="Picture 2" descr="F:\18-MAY-2004\042816.jpg"/>
          <p:cNvPicPr>
            <a:picLocks noChangeAspect="1" noChangeArrowheads="1"/>
          </p:cNvPicPr>
          <p:nvPr/>
        </p:nvPicPr>
        <p:blipFill>
          <a:blip r:embed="rId2"/>
          <a:srcRect l="2946" t="13429" r="8311" b="687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2590048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6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การจัดระดับสถานการณ์การค้ามนุษย์</a:t>
            </a:r>
            <a:br>
              <a:rPr lang="th-TH" sz="6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6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ของสหรัฐฯ ปี ๒๕๕๓-๒๕๕๘</a:t>
            </a:r>
            <a:endParaRPr lang="th-TH" sz="66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5299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0" y="2420938"/>
            <a:ext cx="9144000" cy="4464050"/>
          </a:xfrm>
          <a:solidFill>
            <a:schemeClr val="tx1"/>
          </a:solidFill>
        </p:spPr>
        <p:txBody>
          <a:bodyPr/>
          <a:lstStyle/>
          <a:p>
            <a:pPr algn="thaiDist" eaLnBrk="1" hangingPunct="1"/>
            <a:r>
              <a:rPr lang="th-TH" sz="5400" b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4000" b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ประเทศ   ปี ๕๓    ปี ๕๔   ปี ๕๕   ปี ๕๖   ปี ๕๗   ปี ๕๘</a:t>
            </a:r>
          </a:p>
          <a:p>
            <a:pPr algn="thaiDist" eaLnBrk="1" hangingPunct="1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    </a:t>
            </a:r>
            <a:endParaRPr lang="th-TH" sz="4000" b="1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thaiDist" eaLnBrk="1" hangingPunct="1"/>
            <a:endParaRPr lang="th-TH" sz="4000" b="1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thaiDist" eaLnBrk="1" hangingPunct="1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    </a:t>
            </a:r>
            <a:endParaRPr lang="th-TH" sz="4400" b="1" smtClean="0">
              <a:solidFill>
                <a:srgbClr val="00B050"/>
              </a:solidFill>
              <a:latin typeface="TH SarabunPSK" pitchFamily="34" charset="-34"/>
              <a:cs typeface="TH SarabunPSK" pitchFamily="34" charset="-34"/>
            </a:endParaRPr>
          </a:p>
          <a:p>
            <a:pPr algn="thaiDist" eaLnBrk="1" hangingPunct="1"/>
            <a:r>
              <a:rPr lang="th-TH" sz="5400" b="1" smtClean="0">
                <a:solidFill>
                  <a:srgbClr val="00B050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</a:p>
        </p:txBody>
      </p:sp>
      <p:sp>
        <p:nvSpPr>
          <p:cNvPr id="55300" name="TextBox 3"/>
          <p:cNvSpPr txBox="1">
            <a:spLocks noChangeArrowheads="1"/>
          </p:cNvSpPr>
          <p:nvPr/>
        </p:nvSpPr>
        <p:spPr bwMode="auto">
          <a:xfrm>
            <a:off x="395288" y="3297238"/>
            <a:ext cx="8497887" cy="7080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ไทย        ๒.๕ 	๒.๕	  ๒.๕      ๒.๕      ๓        ๓</a:t>
            </a:r>
            <a:endParaRPr lang="th-TH" sz="4000"/>
          </a:p>
        </p:txBody>
      </p:sp>
      <p:sp>
        <p:nvSpPr>
          <p:cNvPr id="55301" name="TextBox 5"/>
          <p:cNvSpPr txBox="1">
            <a:spLocks noChangeArrowheads="1"/>
          </p:cNvSpPr>
          <p:nvPr/>
        </p:nvSpPr>
        <p:spPr bwMode="auto">
          <a:xfrm>
            <a:off x="395288" y="4868863"/>
            <a:ext cx="8497887" cy="70802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ลาว	      ๒.๕	๒	  ๒         ๒         ๒.๕     ๒.๕</a:t>
            </a:r>
            <a:endParaRPr lang="th-TH" sz="4000"/>
          </a:p>
        </p:txBody>
      </p:sp>
      <p:sp>
        <p:nvSpPr>
          <p:cNvPr id="55302" name="TextBox 7"/>
          <p:cNvSpPr txBox="1">
            <a:spLocks noChangeArrowheads="1"/>
          </p:cNvSpPr>
          <p:nvPr/>
        </p:nvSpPr>
        <p:spPr bwMode="auto">
          <a:xfrm>
            <a:off x="395288" y="4076700"/>
            <a:ext cx="8497887" cy="708025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พม่า        ๓	  	๓	  ๒.๕      ๒.๕      ๒.๕     ๒.๕</a:t>
            </a:r>
            <a:endParaRPr lang="th-TH" sz="4000"/>
          </a:p>
        </p:txBody>
      </p:sp>
      <p:sp>
        <p:nvSpPr>
          <p:cNvPr id="55303" name="TextBox 8"/>
          <p:cNvSpPr txBox="1">
            <a:spLocks noChangeArrowheads="1"/>
          </p:cNvSpPr>
          <p:nvPr/>
        </p:nvSpPr>
        <p:spPr bwMode="auto">
          <a:xfrm>
            <a:off x="395288" y="5661025"/>
            <a:ext cx="8497887" cy="7080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40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กัมพูชา     ๒	๒	  ๒         ๒.๕      ๒.๕     ๒.๕</a:t>
            </a:r>
            <a:endParaRPr lang="th-TH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869968"/>
          </a:xfrm>
          <a:solidFill>
            <a:schemeClr val="bg1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5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ประเด็นตามรายงานสถานการณ์การค้ามนุษย์</a:t>
            </a:r>
            <a:br>
              <a:rPr lang="th-TH" sz="5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ของสหรัฐฯ ปี ๒๕๕๓-๒๕๕๘</a:t>
            </a:r>
            <a:endParaRPr lang="th-TH" sz="5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632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0" y="1773238"/>
            <a:ext cx="9144000" cy="5111750"/>
          </a:xfrm>
          <a:solidFill>
            <a:schemeClr val="tx1"/>
          </a:solidFill>
        </p:spPr>
        <p:txBody>
          <a:bodyPr/>
          <a:lstStyle/>
          <a:p>
            <a:pPr algn="thaiDist" eaLnBrk="1" hangingPunct="1">
              <a:buFont typeface="Arial" pitchFamily="34" charset="0"/>
              <a:buChar char="•"/>
            </a:pPr>
            <a:r>
              <a:rPr lang="th-TH" sz="5400" b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4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ด้านนโยบายและการขับเคลื่อน</a:t>
            </a:r>
          </a:p>
          <a:p>
            <a:pPr algn="thaiDist" eaLnBrk="1" hangingPunct="1">
              <a:buFont typeface="Arial" pitchFamily="34" charset="0"/>
              <a:buChar char="•"/>
            </a:pPr>
            <a:r>
              <a:rPr lang="th-TH" sz="44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ด้านการป้องกัน</a:t>
            </a:r>
          </a:p>
          <a:p>
            <a:pPr algn="thaiDist" eaLnBrk="1" hangingPunct="1">
              <a:buFont typeface="Arial" pitchFamily="34" charset="0"/>
              <a:buChar char="•"/>
            </a:pPr>
            <a:r>
              <a:rPr lang="th-TH" sz="44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ด้านการดำเนินคดี</a:t>
            </a:r>
          </a:p>
          <a:p>
            <a:pPr algn="thaiDist" eaLnBrk="1" hangingPunct="1">
              <a:buFont typeface="Arial" pitchFamily="34" charset="0"/>
              <a:buChar char="•"/>
            </a:pPr>
            <a:r>
              <a:rPr lang="th-TH" sz="44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ด้านการคุ้มครอง</a:t>
            </a:r>
          </a:p>
          <a:p>
            <a:pPr algn="thaiDist" eaLnBrk="1" hangingPunct="1">
              <a:buFont typeface="Arial" pitchFamily="34" charset="0"/>
              <a:buChar char="•"/>
            </a:pPr>
            <a:r>
              <a:rPr lang="th-TH" sz="44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ประเด็นที่อยู่ในความสนใจ</a:t>
            </a:r>
          </a:p>
          <a:p>
            <a:pPr algn="thaiDist" eaLnBrk="1" hangingPunct="1"/>
            <a:r>
              <a:rPr lang="th-TH" sz="44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(๑) การค้ามนุษย์ในรูปแบบแรงงานประมง</a:t>
            </a:r>
          </a:p>
          <a:p>
            <a:pPr algn="thaiDist" eaLnBrk="1" hangingPunct="1"/>
            <a:r>
              <a:rPr lang="th-TH" sz="44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(๒) การคุ้มครองแรงงานและแรงงานขัดหนี้</a:t>
            </a:r>
          </a:p>
          <a:p>
            <a:pPr algn="thaiDist" eaLnBrk="1" hangingPunct="1"/>
            <a:r>
              <a:rPr lang="th-TH" sz="4400" b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	</a:t>
            </a:r>
          </a:p>
          <a:p>
            <a:pPr algn="thaiDist" eaLnBrk="1" hangingPunct="1">
              <a:buFont typeface="Arial" pitchFamily="34" charset="0"/>
              <a:buChar char="•"/>
            </a:pPr>
            <a:endParaRPr lang="th-TH" sz="5400" b="1" smtClean="0">
              <a:solidFill>
                <a:srgbClr val="00B05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  <a:solidFill>
            <a:srgbClr val="C0000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defRPr/>
            </a:pPr>
            <a:r>
              <a:rPr lang="th-TH" sz="44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ข้อแนะนำสำหรับประเทศไทย (รายงานปี ๒๕๕๘)</a:t>
            </a:r>
            <a:endParaRPr lang="th-TH" sz="44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7347" name="ตัวแทนเนื้อหา 2"/>
          <p:cNvSpPr>
            <a:spLocks noGrp="1"/>
          </p:cNvSpPr>
          <p:nvPr>
            <p:ph idx="1"/>
          </p:nvPr>
        </p:nvSpPr>
        <p:spPr>
          <a:xfrm>
            <a:off x="0" y="1125538"/>
            <a:ext cx="9144000" cy="5732462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ดำเนินคดีกับเจ้าหน้าที่ที่ถูกกล่าวหา</a:t>
            </a:r>
          </a:p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เพิ่มความพยายามในการตรวจจับ </a:t>
            </a:r>
            <a:r>
              <a:rPr lang="en-US" sz="3600" b="1" smtClean="0">
                <a:latin typeface="TH SarabunPSK" pitchFamily="34" charset="-34"/>
                <a:cs typeface="TH SarabunPSK" pitchFamily="34" charset="-34"/>
              </a:rPr>
              <a:t>(Identify) </a:t>
            </a:r>
            <a:r>
              <a:rPr lang="th-TH" sz="3600" b="1" smtClean="0">
                <a:latin typeface="TH SarabunPSK" pitchFamily="34" charset="-34"/>
                <a:cs typeface="TH SarabunPSK" pitchFamily="34" charset="-34"/>
              </a:rPr>
              <a:t>ดำเนินคดี และ     </a:t>
            </a:r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เอาผิดผู้ค้ามนุษย์</a:t>
            </a:r>
            <a:endParaRPr lang="en-US" sz="3600" b="1" smtClean="0">
              <a:latin typeface="TH SarabunPSK" pitchFamily="34" charset="-34"/>
              <a:cs typeface="TH SarabunPSK" pitchFamily="34" charset="-34"/>
            </a:endParaRPr>
          </a:p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เสริมสร้างความเข้าใจให้กับผู้ตรวจแรงงาน</a:t>
            </a:r>
          </a:p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แต่งตั้งอัยการ/พนักงานดำเนินคดี เฉพาะด้านคดีค้ามนุษย์</a:t>
            </a:r>
          </a:p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มาตรการเชิงรุกในการคัดแยกเหยื่อ/ผู้เสียหาย (ผู้โยกย้าย      ถิ่นฐาน ผู้ลี้ภัย เป็นต้น)</a:t>
            </a:r>
          </a:p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ปรับปรุงมาตรฐานและความแน่นอนของการใช้กระบวนการ  คัดกรองเหยื่อการค้ามนุษย์</a:t>
            </a:r>
          </a:p>
          <a:p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  <a:solidFill>
            <a:srgbClr val="C00000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>
              <a:defRPr/>
            </a:pPr>
            <a:r>
              <a:rPr lang="th-TH" sz="44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ข้อแนะนำสำหรับประเทศไทย (ต่อ)</a:t>
            </a:r>
            <a:endParaRPr lang="th-TH" sz="44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thaiDist">
              <a:defRPr/>
            </a:pPr>
            <a:r>
              <a:rPr lang="th-TH" sz="3900" b="1" dirty="0" smtClean="0">
                <a:latin typeface="TH SarabunPSK" pitchFamily="34" charset="-34"/>
                <a:cs typeface="TH SarabunPSK" pitchFamily="34" charset="-34"/>
              </a:rPr>
              <a:t>จัดการฝึกอบรมเพิ่มประสิทธิภาพการตรวจจับการค้ามนุษย์      ในท้องทะเล (ตำรวจน้ำ/เจ้าหน้าที่ทหารเรือ)</a:t>
            </a:r>
          </a:p>
          <a:p>
            <a:pPr algn="thaiDist">
              <a:defRPr/>
            </a:pPr>
            <a:r>
              <a:rPr lang="th-TH" sz="3900" b="1" dirty="0" smtClean="0">
                <a:latin typeface="TH SarabunPSK" pitchFamily="34" charset="-34"/>
                <a:cs typeface="TH SarabunPSK" pitchFamily="34" charset="-34"/>
              </a:rPr>
              <a:t>ตรวจสอบและปรับปรุงแนวปฏิบัติในการจัดหางานสำหรับแรงงานต่างด้าว</a:t>
            </a:r>
          </a:p>
          <a:p>
            <a:pPr algn="thaiDist">
              <a:defRPr/>
            </a:pPr>
            <a:r>
              <a:rPr lang="th-TH" sz="3900" b="1" dirty="0" smtClean="0">
                <a:latin typeface="TH SarabunPSK" pitchFamily="34" charset="-34"/>
                <a:cs typeface="TH SarabunPSK" pitchFamily="34" charset="-34"/>
              </a:rPr>
              <a:t>ดำเนินการและให้ความเห็นชอบคำร้องขอสถานะทางกฎหมาย   ในทุกระดับ</a:t>
            </a:r>
          </a:p>
          <a:p>
            <a:pPr algn="thaiDist">
              <a:defRPr/>
            </a:pPr>
            <a:r>
              <a:rPr lang="th-TH" sz="3900" b="1" dirty="0" smtClean="0">
                <a:latin typeface="TH SarabunPSK" pitchFamily="34" charset="-34"/>
                <a:cs typeface="TH SarabunPSK" pitchFamily="34" charset="-34"/>
              </a:rPr>
              <a:t>เพิ่มบริการล่ามแปลในส่วนราชการ</a:t>
            </a:r>
          </a:p>
          <a:p>
            <a:pPr algn="thaiDist">
              <a:defRPr/>
            </a:pPr>
            <a:r>
              <a:rPr lang="th-TH" sz="3900" b="1" dirty="0" smtClean="0">
                <a:latin typeface="TH SarabunPSK" pitchFamily="34" charset="-34"/>
                <a:cs typeface="TH SarabunPSK" pitchFamily="34" charset="-34"/>
              </a:rPr>
              <a:t>เพิ่มขีดความสามารถการบังคับใช้กฎหมายของรัฐ โดยการจัดการฝึกอบรมที่มีประสิทธิภาพ</a:t>
            </a:r>
          </a:p>
          <a:p>
            <a:pPr>
              <a:defRPr/>
            </a:pPr>
            <a:endParaRPr lang="th-TH" dirty="0" smtClean="0"/>
          </a:p>
          <a:p>
            <a:pPr>
              <a:defRPr/>
            </a:pPr>
            <a:endParaRPr lang="th-TH" dirty="0"/>
          </a:p>
          <a:p>
            <a:pPr>
              <a:defRPr/>
            </a:pPr>
            <a:endParaRPr lang="th-TH" dirty="0" smtClean="0"/>
          </a:p>
          <a:p>
            <a:pPr lvl="8">
              <a:defRPr/>
            </a:pPr>
            <a:endParaRPr lang="th-TH" dirty="0" smtClean="0"/>
          </a:p>
          <a:p>
            <a:pPr>
              <a:defRPr/>
            </a:pPr>
            <a:endParaRPr lang="th-T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  <a:solidFill>
            <a:srgbClr val="C00000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>
              <a:defRPr/>
            </a:pPr>
            <a:r>
              <a:rPr lang="th-TH" sz="44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ข้อแนะนำสำหรับประเทศไทย (ต่อ)</a:t>
            </a:r>
            <a:endParaRPr lang="th-TH" sz="44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9395" name="ตัวแทนเนื้อหา 2"/>
          <p:cNvSpPr>
            <a:spLocks noGrp="1"/>
          </p:cNvSpPr>
          <p:nvPr>
            <p:ph idx="1"/>
          </p:nvPr>
        </p:nvSpPr>
        <p:spPr>
          <a:xfrm>
            <a:off x="0" y="1125538"/>
            <a:ext cx="9144000" cy="5732462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ระงับการดำเนินคดีหมิ่นประมาทนักวิจัย/สื่อมวลชน ที่รายงานปัญหาการค้ามนุษย์</a:t>
            </a:r>
          </a:p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เสริมสร้างสภาพแวดล้อมที่เอื้ออำนวยต่อการมีส่วนร่วม       ของภาคประชาสังคมในทุกแง่มุม</a:t>
            </a:r>
            <a:endParaRPr lang="en-US" sz="4000" b="1" smtClean="0">
              <a:latin typeface="TH SarabunPSK" pitchFamily="34" charset="-34"/>
              <a:cs typeface="TH SarabunPSK" pitchFamily="34" charset="-34"/>
            </a:endParaRPr>
          </a:p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อนุญาตให้เหยื่อค้ามนุษย์ที่บรรลุนิติภาวะสามารถทำงานและอาศัยนอกสถานพักพิงได้</a:t>
            </a:r>
          </a:p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เพิ่มแรงจูงใจให้กับเหยื่อการค้ามนุษย์ในการให้ความร่วมมือกับผู้บังคับใช้กฎหมาย รวมถึงการสร้างทางเลือกทางกฎหมายแทนการเนรเทศ</a:t>
            </a:r>
          </a:p>
          <a:p>
            <a:endParaRPr lang="th-TH" sz="3600" b="1" smtClean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1" name="Text Box 3"/>
          <p:cNvSpPr txBox="1">
            <a:spLocks noChangeArrowheads="1"/>
          </p:cNvSpPr>
          <p:nvPr/>
        </p:nvSpPr>
        <p:spPr bwMode="auto">
          <a:xfrm>
            <a:off x="0" y="896938"/>
            <a:ext cx="9144000" cy="49085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3400" indent="-533400" eaLnBrk="1" hangingPunct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th-TH" sz="48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การเข้าเมืองโดยผิดกฎหมาย </a:t>
            </a:r>
            <a:r>
              <a:rPr lang="th-TH" sz="4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( </a:t>
            </a:r>
            <a:r>
              <a:rPr lang="en-US" sz="40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Illegal </a:t>
            </a:r>
            <a:r>
              <a:rPr lang="en-US" sz="4000" b="1" u="sng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Migration</a:t>
            </a:r>
            <a:r>
              <a:rPr lang="en-US" sz="40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4800" b="1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marL="533400" indent="-533400" eaLnBrk="1" hangingPunct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th-TH" sz="4800" b="1" dirty="0">
                <a:latin typeface="TH SarabunPSK" pitchFamily="34" charset="-34"/>
                <a:cs typeface="TH SarabunPSK" pitchFamily="34" charset="-34"/>
              </a:rPr>
              <a:t>การลักลอบขนคนเข้าเมือง</a:t>
            </a:r>
            <a:r>
              <a:rPr lang="en-US" sz="4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People </a:t>
            </a:r>
            <a:r>
              <a:rPr lang="en-US" sz="4000" b="1" u="sng" dirty="0">
                <a:latin typeface="TH SarabunPSK" pitchFamily="34" charset="-34"/>
                <a:cs typeface="TH SarabunPSK" pitchFamily="34" charset="-34"/>
              </a:rPr>
              <a:t>Smuggling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algn="thaiDist" eaLnBrk="1" hangingPunct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th-TH" sz="48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 การค้ามนุษย์</a:t>
            </a:r>
            <a:r>
              <a:rPr lang="en-US" sz="24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44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4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Human</a:t>
            </a:r>
            <a:r>
              <a:rPr lang="th-TH" sz="4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000" b="1" u="sng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Trafficking</a:t>
            </a:r>
            <a:r>
              <a:rPr lang="th-TH" sz="4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4000" b="1" dirty="0" err="1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People</a:t>
            </a:r>
            <a:r>
              <a:rPr lang="en-US" sz="4000" b="1" u="sng" dirty="0" err="1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Trafficking</a:t>
            </a:r>
            <a:r>
              <a:rPr lang="th-TH" sz="4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4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000" b="1" u="sng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Trafficking</a:t>
            </a:r>
            <a:r>
              <a:rPr lang="en-US" sz="4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In Persons</a:t>
            </a:r>
            <a:r>
              <a:rPr lang="th-TH" sz="4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US" sz="4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4400" b="1" dirty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4400" b="1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4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การทำประมงผิดกฎหมาย </a:t>
            </a:r>
            <a:r>
              <a:rPr lang="th-TH" sz="4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4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IUU Fishing</a:t>
            </a:r>
            <a:r>
              <a:rPr lang="th-TH" sz="4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)  </a:t>
            </a:r>
            <a:endParaRPr lang="th-TH" sz="36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39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965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143000"/>
          </a:xfrm>
          <a:solidFill>
            <a:srgbClr val="C00000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>
              <a:defRPr/>
            </a:pPr>
            <a:r>
              <a:rPr lang="th-TH" sz="48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ข้อแนะนำสำหรับประเทศไทย (ต่อ)</a:t>
            </a:r>
            <a:endParaRPr lang="th-TH" sz="48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0419" name="ตัวแทนเนื้อหา 2"/>
          <p:cNvSpPr>
            <a:spLocks noGrp="1"/>
          </p:cNvSpPr>
          <p:nvPr>
            <p:ph idx="1"/>
          </p:nvPr>
        </p:nvSpPr>
        <p:spPr>
          <a:xfrm>
            <a:off x="0" y="647700"/>
            <a:ext cx="9144000" cy="62103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จัดให้มีบริการพิเศษเพิ่มเติมกรณีเด็กที่ตกเป็นเหยื่อบังคับค้าประเวณี</a:t>
            </a:r>
          </a:p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เสริมสร้างความตระหนักรู้ให้นักท่องเที่ยว/ผู้ใช้บริการ       การค้าประเวณี เกี่ยวกับมาตรการต่อต้านการค้ามนุษย์</a:t>
            </a:r>
            <a:endParaRPr lang="en-US" sz="4000" b="1" smtClean="0">
              <a:latin typeface="TH SarabunPSK" pitchFamily="34" charset="-34"/>
              <a:cs typeface="TH SarabunPSK" pitchFamily="34" charset="-34"/>
            </a:endParaRPr>
          </a:p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พยายามลดอุปสงค์ของการเอาเปรียบขูดรีดแรงงาน </a:t>
            </a:r>
          </a:p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เสริมสร้างความร่วมมือต่อต้านการค้ามนุษย์ในระดับภูมิภาค   ให้เกิดความต่อเนื่อง</a:t>
            </a:r>
          </a:p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ปรับปรุงสิทธิ สถานะทางกฎหมาย และนโยบายการโยกย้ายถิ่นฐานเกี่ยวกับแรงงานต่างด้าวเพื่อลดความเสี่ยงเป็นเหยื่อ    การค้ามนุษย์</a:t>
            </a:r>
          </a:p>
          <a:p>
            <a:pPr algn="thaiDist"/>
            <a:endParaRPr lang="th-TH" sz="3600" b="1" smtClean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Users\-\Desktop\image10610.jpg"/>
          <p:cNvPicPr>
            <a:picLocks noChangeAspect="1" noChangeArrowheads="1"/>
          </p:cNvPicPr>
          <p:nvPr/>
        </p:nvPicPr>
        <p:blipFill>
          <a:blip r:embed="rId2"/>
          <a:srcRect l="13318" t="11572" r="21387" b="53076"/>
          <a:stretch>
            <a:fillRect/>
          </a:stretch>
        </p:blipFill>
        <p:spPr bwMode="auto">
          <a:xfrm>
            <a:off x="0" y="0"/>
            <a:ext cx="9144000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3"/>
          <p:cNvSpPr>
            <a:spLocks noGrp="1"/>
          </p:cNvSpPr>
          <p:nvPr>
            <p:ph type="ctrTitle"/>
          </p:nvPr>
        </p:nvSpPr>
        <p:spPr>
          <a:xfrm>
            <a:off x="35496" y="1484785"/>
            <a:ext cx="9001156" cy="2115666"/>
          </a:xfrm>
          <a:solidFill>
            <a:srgbClr val="002060"/>
          </a:solidFill>
        </p:spPr>
        <p:txBody>
          <a:bodyPr/>
          <a:lstStyle/>
          <a:p>
            <a:pPr marL="514350" indent="-514350">
              <a:defRPr/>
            </a:pPr>
            <a:r>
              <a:rPr lang="th-TH" dirty="0" smtClean="0">
                <a:solidFill>
                  <a:schemeClr val="bg1"/>
                </a:solidFill>
                <a:effectLst/>
                <a:latin typeface="TH SarabunPSK" pitchFamily="34" charset="-34"/>
                <a:cs typeface="TH SarabunPSK" pitchFamily="34" charset="-34"/>
              </a:rPr>
              <a:t>      </a:t>
            </a:r>
            <a:r>
              <a:rPr lang="th-TH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ปัญหาและอุปสรรคในการแก้ไขปัญหา</a:t>
            </a:r>
            <a:br>
              <a:rPr lang="th-TH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endParaRPr lang="th-TH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  <a:solidFill>
            <a:srgbClr val="002060"/>
          </a:solidFill>
        </p:spPr>
        <p:txBody>
          <a:bodyPr/>
          <a:lstStyle/>
          <a:p>
            <a:pPr algn="ctr">
              <a:defRPr/>
            </a:pPr>
            <a:r>
              <a:rPr lang="th-TH" sz="48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ปัญหาและอุปสรรคทั่วไป</a:t>
            </a:r>
            <a:endParaRPr lang="th-TH" sz="48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3491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1052513"/>
            <a:ext cx="9144000" cy="5805487"/>
          </a:xfrm>
          <a:solidFill>
            <a:schemeClr val="bg1"/>
          </a:solidFill>
        </p:spPr>
        <p:txBody>
          <a:bodyPr/>
          <a:lstStyle/>
          <a:p>
            <a:pPr marL="514350" indent="-514350" algn="thaiDist">
              <a:buFont typeface="Wingdings 3" pitchFamily="18" charset="2"/>
              <a:buNone/>
            </a:pPr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๑.  ปัญหาเชิงโครงสร้างที่เกิดจากความเปาะบางของสังคม และสถาบันครอบครัว  </a:t>
            </a:r>
          </a:p>
          <a:p>
            <a:pPr marL="514350" indent="-514350" algn="thaiDist">
              <a:buFont typeface="Wingdings 3" pitchFamily="18" charset="2"/>
              <a:buNone/>
            </a:pPr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๒.  เทคโนโลยี่สมัยใหม่  ทำให้โลกไร้พรมแดน  ทำให้เด็กและสตรีซึ่งเป็นกลุ่มที่อ่อนแอตกเป็นเหยื่อของสังคมในด้าน          ความรุนแรง การบังคับใช้แรงงาน   การบริการทางเพศ  และการค้ามนุษย์</a:t>
            </a:r>
          </a:p>
          <a:p>
            <a:pPr marL="514350" indent="-514350" algn="thaiDist">
              <a:buFont typeface="Wingdings 3" pitchFamily="18" charset="2"/>
              <a:buNone/>
            </a:pPr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๓.  เป็นอาชญากรรมข้ามชาติ มีเครือข่ายเชื่อมโยงระหว่างประเทศต่างๆ ทั่วโลก  และเป็นอาชญากรรมที่มีรายได้อยู่ในระดับต้นเช่นเดียวกับยาเสพติด และการค้าอาวุธ   </a:t>
            </a:r>
          </a:p>
          <a:p>
            <a:pPr marL="514350" indent="-514350">
              <a:buFont typeface="Lucida Sans Unicode" pitchFamily="34" charset="0"/>
              <a:buAutoNum type="arabicPeriod"/>
            </a:pPr>
            <a:endParaRPr lang="th-TH" sz="4000" b="1" smtClean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  <a:solidFill>
            <a:srgbClr val="002060"/>
          </a:solidFill>
        </p:spPr>
        <p:txBody>
          <a:bodyPr/>
          <a:lstStyle/>
          <a:p>
            <a:pPr algn="ctr">
              <a:defRPr/>
            </a:pPr>
            <a:r>
              <a:rPr lang="th-TH" sz="48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ปัญหาและอุปสรรคทั่วไป(ต่อ)</a:t>
            </a:r>
            <a:endParaRPr lang="th-TH" sz="48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4515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1052513"/>
            <a:ext cx="9144000" cy="5805487"/>
          </a:xfrm>
          <a:solidFill>
            <a:schemeClr val="bg1"/>
          </a:solidFill>
        </p:spPr>
        <p:txBody>
          <a:bodyPr/>
          <a:lstStyle/>
          <a:p>
            <a:pPr marL="514350" indent="-514350" algn="thaiDist">
              <a:buFont typeface="Wingdings 3" pitchFamily="18" charset="2"/>
              <a:buNone/>
            </a:pPr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๔.  ประเทศไทย สภาพภูมิประเทศมีพรมแดนติดกับประเทศ      เพื่อนบ้านหลายพันกิโลเมตร และยังเป็นศูนย์กลางของ      การคมนาคมในภูมิภาค  </a:t>
            </a:r>
          </a:p>
          <a:p>
            <a:pPr marL="514350" indent="-514350" algn="thaiDist">
              <a:buFont typeface="Wingdings 3" pitchFamily="18" charset="2"/>
              <a:buNone/>
            </a:pPr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๕. การเจริญเติบโตทางเศรษฐกิจของไทย  ทำให้แรงงานจำนวนมากจากประเทศเพื่อนบ้านเคลื่อนย้ายเข้ามาหรือเคลื่อนย้ายผ่านประเทศไทย ทั้งที่เข้าเมืองโดยถูกกฎหมายและ            ผิดกฎหมาย เพื่อหางานทำมีรายได้ดีกว่าในประเทศของตน</a:t>
            </a:r>
          </a:p>
          <a:p>
            <a:pPr marL="514350" indent="-514350" algn="thaiDist">
              <a:buFont typeface="Wingdings 3" pitchFamily="18" charset="2"/>
              <a:buNone/>
            </a:pPr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  <a:solidFill>
            <a:srgbClr val="002060"/>
          </a:solidFill>
        </p:spPr>
        <p:txBody>
          <a:bodyPr/>
          <a:lstStyle/>
          <a:p>
            <a:pPr algn="ctr">
              <a:defRPr/>
            </a:pPr>
            <a:r>
              <a:rPr lang="th-TH" sz="48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ปัญหาและอุปสรรคทั่วไป(ต่อ)</a:t>
            </a:r>
            <a:endParaRPr lang="th-TH" sz="48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1052513"/>
            <a:ext cx="9144000" cy="5805487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514350" indent="-514350" algn="thaiDist">
              <a:buFont typeface="Wingdings 3" pitchFamily="18" charset="2"/>
              <a:buNone/>
              <a:defRPr/>
            </a:pPr>
            <a:endParaRPr lang="th-TH" sz="4300" b="1" dirty="0" smtClean="0">
              <a:latin typeface="TH SarabunPSK" pitchFamily="34" charset="-34"/>
              <a:cs typeface="TH SarabunPSK" pitchFamily="34" charset="-34"/>
            </a:endParaRPr>
          </a:p>
          <a:p>
            <a:pPr marL="514350" indent="-514350" algn="thaiDist">
              <a:buFont typeface="Wingdings 3" pitchFamily="18" charset="2"/>
              <a:buNone/>
              <a:defRPr/>
            </a:pPr>
            <a:r>
              <a:rPr lang="th-TH" sz="4300" b="1" dirty="0" smtClean="0">
                <a:latin typeface="TH SarabunPSK" pitchFamily="34" charset="-34"/>
                <a:cs typeface="TH SarabunPSK" pitchFamily="34" charset="-34"/>
              </a:rPr>
              <a:t>๖.  ผู้ประกอบการของไทย และประเทศที่สามก็มีความต้องการแรงงานต่างด้าวมาทำงานบางประเภทที่คนไทยไม่นิยมทำ  เช่น งานกรรมกร งานในอุตสาหกรรมประมงและประมงต่อเนื่อง จึงเกิดขบวนการนำพาหรือหลวงลวง ทั้งที่เดินทางโดยสมัครใจและที่หลอกลวงว่าจะมีรายได้ที่มากกว่า จากปัจจัยต่าง ๆเหล่านี้  จึงทำให้คนไทยและคนต่างด้าวจำนวนหนึ่งตกเข้าสู่ขบวนการค้ามนุษย์ทั้งในประเทศของตนและประเทศอื่น ๆ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th-TH" sz="4000" b="1" dirty="0" smtClean="0"/>
          </a:p>
          <a:p>
            <a:pPr marL="514350" indent="-514350" algn="thaiDist">
              <a:buFont typeface="Wingdings 3" pitchFamily="18" charset="2"/>
              <a:buNone/>
              <a:defRPr/>
            </a:pP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3"/>
          <p:cNvSpPr>
            <a:spLocks noGrp="1"/>
          </p:cNvSpPr>
          <p:nvPr>
            <p:ph type="ctrTitle"/>
          </p:nvPr>
        </p:nvSpPr>
        <p:spPr>
          <a:xfrm>
            <a:off x="0" y="1724748"/>
            <a:ext cx="9144000" cy="2640356"/>
          </a:xfrm>
          <a:solidFill>
            <a:srgbClr val="002060"/>
          </a:solidFill>
        </p:spPr>
        <p:txBody>
          <a:bodyPr>
            <a:noAutofit/>
          </a:bodyPr>
          <a:lstStyle/>
          <a:p>
            <a:pPr marL="514350" indent="-514350">
              <a:defRPr/>
            </a:pPr>
            <a:r>
              <a:rPr lang="th-TH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   นโยบายของรัฐบาล คณะกรรมการระดับชาติฯ คำสั่ง </a:t>
            </a:r>
            <a:r>
              <a:rPr lang="th-TH" dirty="0" err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คสช.</a:t>
            </a:r>
            <a:r>
              <a:rPr lang="th-TH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และมาตรการในการป้องกันและปราบปราม กลไกการทำงานในระดับต่างๆ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เนื้อหา 3"/>
          <p:cNvSpPr>
            <a:spLocks noGrp="1"/>
          </p:cNvSpPr>
          <p:nvPr>
            <p:ph sz="half" idx="1"/>
          </p:nvPr>
        </p:nvSpPr>
        <p:spPr>
          <a:xfrm>
            <a:off x="0" y="764704"/>
            <a:ext cx="9144000" cy="504056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thaiDist">
              <a:spcAft>
                <a:spcPts val="0"/>
              </a:spcAft>
              <a:tabLst>
                <a:tab pos="457200" algn="l"/>
              </a:tabLst>
              <a:defRPr/>
            </a:pPr>
            <a:r>
              <a:rPr lang="th-TH" sz="3600" b="1" dirty="0" smtClean="0">
                <a:latin typeface="TH SarabunPSK" pitchFamily="34" charset="-34"/>
                <a:ea typeface="Calibri"/>
                <a:cs typeface="TH SarabunPSK" pitchFamily="34" charset="-34"/>
              </a:rPr>
              <a:t>นายกรัฐมนตรีแถลง</a:t>
            </a:r>
            <a:r>
              <a:rPr lang="th-TH" sz="3600" b="1" dirty="0">
                <a:latin typeface="TH SarabunPSK" pitchFamily="34" charset="-34"/>
                <a:ea typeface="Calibri"/>
                <a:cs typeface="TH SarabunPSK" pitchFamily="34" charset="-34"/>
              </a:rPr>
              <a:t>นโยบายต่อสภานิติบัญญัติ</a:t>
            </a:r>
            <a:r>
              <a:rPr lang="th-TH" sz="3600" b="1" dirty="0" smtClean="0">
                <a:latin typeface="TH SarabunPSK" pitchFamily="34" charset="-34"/>
                <a:ea typeface="Calibri"/>
                <a:cs typeface="TH SarabunPSK" pitchFamily="34" charset="-34"/>
              </a:rPr>
              <a:t>ในเดือน ก.ย. ๒๕๕๗ ว่า</a:t>
            </a:r>
            <a:r>
              <a:rPr lang="th-TH" sz="3600" b="1" dirty="0">
                <a:latin typeface="TH SarabunPSK" pitchFamily="34" charset="-34"/>
                <a:ea typeface="Calibri"/>
                <a:cs typeface="TH SarabunPSK" pitchFamily="34" charset="-34"/>
              </a:rPr>
              <a:t>การต่อต้านการค้ามนุษย์</a:t>
            </a:r>
            <a:r>
              <a:rPr lang="th-TH" sz="3600" b="1" dirty="0" smtClean="0">
                <a:latin typeface="TH SarabunPSK" pitchFamily="34" charset="-34"/>
                <a:ea typeface="Calibri"/>
                <a:cs typeface="TH SarabunPSK" pitchFamily="34" charset="-34"/>
              </a:rPr>
              <a:t>โดยผ่าน</a:t>
            </a:r>
            <a:r>
              <a:rPr lang="th-TH" sz="3600" b="1" dirty="0">
                <a:latin typeface="TH SarabunPSK" pitchFamily="34" charset="-34"/>
                <a:ea typeface="Calibri"/>
                <a:cs typeface="TH SarabunPSK" pitchFamily="34" charset="-34"/>
              </a:rPr>
              <a:t>กระบวนการบังคับทาง</a:t>
            </a:r>
            <a:r>
              <a:rPr lang="th-TH" sz="3600" b="1" dirty="0" smtClean="0">
                <a:latin typeface="TH SarabunPSK" pitchFamily="34" charset="-34"/>
                <a:ea typeface="Calibri"/>
                <a:cs typeface="TH SarabunPSK" pitchFamily="34" charset="-34"/>
              </a:rPr>
              <a:t>กฎหมาย        ที่</a:t>
            </a:r>
            <a:r>
              <a:rPr lang="th-TH" sz="3600" b="1" dirty="0">
                <a:latin typeface="TH SarabunPSK" pitchFamily="34" charset="-34"/>
                <a:ea typeface="Calibri"/>
                <a:cs typeface="TH SarabunPSK" pitchFamily="34" charset="-34"/>
              </a:rPr>
              <a:t>มีความเข้มงวดมากขึ้น จะเป็นนโยบายหลักของ</a:t>
            </a:r>
            <a:r>
              <a:rPr lang="th-TH" sz="3600" b="1" dirty="0" smtClean="0">
                <a:latin typeface="TH SarabunPSK" pitchFamily="34" charset="-34"/>
                <a:ea typeface="Calibri"/>
                <a:cs typeface="TH SarabunPSK" pitchFamily="34" charset="-34"/>
              </a:rPr>
              <a:t>รัฐบาล</a:t>
            </a:r>
          </a:p>
          <a:p>
            <a:pPr marL="342900" indent="-342900" algn="thaiDist">
              <a:spcAft>
                <a:spcPts val="0"/>
              </a:spcAft>
              <a:tabLst>
                <a:tab pos="457200" algn="l"/>
              </a:tabLst>
              <a:defRPr/>
            </a:pPr>
            <a:r>
              <a:rPr lang="th-TH" sz="3600" b="1" dirty="0" smtClean="0">
                <a:latin typeface="TH SarabunPSK" pitchFamily="34" charset="-34"/>
                <a:ea typeface="Calibri"/>
                <a:cs typeface="TH SarabunPSK" pitchFamily="34" charset="-34"/>
              </a:rPr>
              <a:t>นายกรัฐมนตรีได้</a:t>
            </a:r>
            <a:r>
              <a:rPr lang="th-TH" sz="3600" b="1" dirty="0">
                <a:latin typeface="TH SarabunPSK" pitchFamily="34" charset="-34"/>
                <a:ea typeface="Calibri"/>
                <a:cs typeface="TH SarabunPSK" pitchFamily="34" charset="-34"/>
              </a:rPr>
              <a:t>กำชับให้หน่วยงานที่มีภารกิจเกี่ยวข้องกับการต่อต้านการค้ามนุษย์ให้ </a:t>
            </a:r>
            <a:r>
              <a:rPr lang="en-US" sz="3600" b="1" dirty="0">
                <a:latin typeface="TH SarabunPSK" pitchFamily="34" charset="-34"/>
                <a:ea typeface="Calibri"/>
                <a:cs typeface="TH SarabunPSK" pitchFamily="34" charset="-34"/>
              </a:rPr>
              <a:t>“</a:t>
            </a:r>
            <a:r>
              <a:rPr lang="th-TH" sz="3600" b="1" u="sng" dirty="0">
                <a:latin typeface="TH SarabunPSK" pitchFamily="34" charset="-34"/>
                <a:ea typeface="Calibri"/>
                <a:cs typeface="TH SarabunPSK" pitchFamily="34" charset="-34"/>
              </a:rPr>
              <a:t>ปฏิบัติหน้าที่อย่างเต็มกำลังความสามารถเพื่อให้เห็นประสิทธิผลของงานภายในหนึ่งปี</a:t>
            </a:r>
            <a:r>
              <a:rPr lang="en-US" sz="3600" b="1" dirty="0">
                <a:latin typeface="TH SarabunPSK" pitchFamily="34" charset="-34"/>
                <a:ea typeface="Calibri"/>
                <a:cs typeface="TH SarabunPSK" pitchFamily="34" charset="-34"/>
              </a:rPr>
              <a:t>”</a:t>
            </a:r>
            <a:r>
              <a:rPr lang="th-TH" sz="3600" b="1" dirty="0">
                <a:latin typeface="TH SarabunPSK" pitchFamily="34" charset="-34"/>
                <a:ea typeface="Calibri"/>
                <a:cs typeface="TH SarabunPSK" pitchFamily="34" charset="-34"/>
              </a:rPr>
              <a:t> และให้ </a:t>
            </a:r>
            <a:r>
              <a:rPr lang="en-US" sz="3600" b="1" dirty="0">
                <a:solidFill>
                  <a:srgbClr val="000000"/>
                </a:solidFill>
                <a:highlight>
                  <a:srgbClr val="FFFF00"/>
                </a:highlight>
                <a:latin typeface="TH SarabunPSK" pitchFamily="34" charset="-34"/>
                <a:ea typeface="Calibri"/>
                <a:cs typeface="TH SarabunPSK" pitchFamily="34" charset="-34"/>
              </a:rPr>
              <a:t>“</a:t>
            </a:r>
            <a:r>
              <a:rPr lang="th-TH" sz="3600" b="1" dirty="0">
                <a:solidFill>
                  <a:srgbClr val="000000"/>
                </a:solidFill>
                <a:highlight>
                  <a:srgbClr val="FFFF00"/>
                </a:highlight>
                <a:latin typeface="TH SarabunPSK" pitchFamily="34" charset="-34"/>
                <a:ea typeface="Calibri"/>
                <a:cs typeface="TH SarabunPSK" pitchFamily="34" charset="-34"/>
              </a:rPr>
              <a:t>ตรวจสอบถึงการปฏิบัติหน้าที่โดยทุจริตของเจ้าหน้าที่ที่เกี่ยวข้องกับกระบวนการลักลอบ</a:t>
            </a:r>
            <a:r>
              <a:rPr lang="th-TH" sz="3600" b="1" dirty="0" smtClean="0">
                <a:solidFill>
                  <a:srgbClr val="000000"/>
                </a:solidFill>
                <a:highlight>
                  <a:srgbClr val="FFFF00"/>
                </a:highlight>
                <a:latin typeface="TH SarabunPSK" pitchFamily="34" charset="-34"/>
                <a:ea typeface="Calibri"/>
                <a:cs typeface="TH SarabunPSK" pitchFamily="34" charset="-34"/>
              </a:rPr>
              <a:t>ขน  คน</a:t>
            </a:r>
            <a:r>
              <a:rPr lang="th-TH" sz="3600" b="1" dirty="0">
                <a:solidFill>
                  <a:srgbClr val="000000"/>
                </a:solidFill>
                <a:highlight>
                  <a:srgbClr val="FFFF00"/>
                </a:highlight>
                <a:latin typeface="TH SarabunPSK" pitchFamily="34" charset="-34"/>
                <a:ea typeface="Calibri"/>
                <a:cs typeface="TH SarabunPSK" pitchFamily="34" charset="-34"/>
              </a:rPr>
              <a:t>เข้าเมืองโดยผิดกฎหมายและการค้ามนุษย์ หากตรวจพบ </a:t>
            </a:r>
            <a:r>
              <a:rPr lang="th-TH" sz="3600" b="1" dirty="0" smtClean="0">
                <a:solidFill>
                  <a:srgbClr val="000000"/>
                </a:solidFill>
                <a:highlight>
                  <a:srgbClr val="FFFF00"/>
                </a:highlight>
                <a:latin typeface="TH SarabunPSK" pitchFamily="34" charset="-34"/>
                <a:ea typeface="Calibri"/>
                <a:cs typeface="TH SarabunPSK" pitchFamily="34" charset="-34"/>
              </a:rPr>
              <a:t>           ให้</a:t>
            </a:r>
            <a:r>
              <a:rPr lang="th-TH" sz="3600" b="1" dirty="0">
                <a:solidFill>
                  <a:srgbClr val="000000"/>
                </a:solidFill>
                <a:highlight>
                  <a:srgbClr val="FFFF00"/>
                </a:highlight>
                <a:latin typeface="TH SarabunPSK" pitchFamily="34" charset="-34"/>
                <a:ea typeface="Calibri"/>
                <a:cs typeface="TH SarabunPSK" pitchFamily="34" charset="-34"/>
              </a:rPr>
              <a:t>ดำเนินการตามกฎหมายกับเจ้าหน้าที่ผู้ต้องหาว่ากระทำความผิดโดยทันที เนื่องจากปัญหาการค้ามนุษย์ได้เป็นปัญหาของประเทศ</a:t>
            </a:r>
            <a:r>
              <a:rPr lang="th-TH" sz="3600" b="1" dirty="0" smtClean="0">
                <a:solidFill>
                  <a:srgbClr val="000000"/>
                </a:solidFill>
                <a:highlight>
                  <a:srgbClr val="FFFF00"/>
                </a:highlight>
                <a:latin typeface="TH SarabunPSK" pitchFamily="34" charset="-34"/>
                <a:ea typeface="Calibri"/>
                <a:cs typeface="TH SarabunPSK" pitchFamily="34" charset="-34"/>
              </a:rPr>
              <a:t>ไทย          มา</a:t>
            </a:r>
            <a:r>
              <a:rPr lang="th-TH" sz="3600" b="1" dirty="0">
                <a:solidFill>
                  <a:srgbClr val="000000"/>
                </a:solidFill>
                <a:highlight>
                  <a:srgbClr val="FFFF00"/>
                </a:highlight>
                <a:latin typeface="TH SarabunPSK" pitchFamily="34" charset="-34"/>
                <a:ea typeface="Calibri"/>
                <a:cs typeface="TH SarabunPSK" pitchFamily="34" charset="-34"/>
              </a:rPr>
              <a:t>นานเกินไป และสมควรต้องยุติลงโดยเร็วที่สุด</a:t>
            </a:r>
            <a:r>
              <a:rPr lang="en-US" sz="3600" b="1" dirty="0">
                <a:solidFill>
                  <a:srgbClr val="000000"/>
                </a:solidFill>
                <a:highlight>
                  <a:srgbClr val="FFFF00"/>
                </a:highlight>
                <a:latin typeface="TH SarabunPSK" pitchFamily="34" charset="-34"/>
                <a:ea typeface="Calibri"/>
                <a:cs typeface="TH SarabunPSK" pitchFamily="34" charset="-34"/>
              </a:rPr>
              <a:t>”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ชื่อเรื่อง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solidFill>
            <a:srgbClr val="0000CC"/>
          </a:solidFill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คำแถลงของนายกรัฐมนตรี</a:t>
            </a:r>
            <a:endParaRPr lang="th-TH" sz="54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พล.อ.ประยุทธ์ จันทร์โอชา นายกรัฐมนตรี ที่มาภาพ : http://www.thaigov.go.th/th/media-centre/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732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สี่เหลี่ยมผืนผ้า 2"/>
          <p:cNvSpPr/>
          <p:nvPr/>
        </p:nvSpPr>
        <p:spPr>
          <a:xfrm>
            <a:off x="6694488" y="0"/>
            <a:ext cx="2449512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นายกรัฐมนตรีให้สัมภาษณ์เมื่อวันที่ ๓๑ มี.ค. ๒๕๕๘ กรณีการใช้มาตรา ๔๔ แก้ไขปัญหาการค้ามนุษย์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-26988"/>
            <a:ext cx="9144000" cy="686276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thaiDist" eaLnBrk="1" hangingPunct="1">
              <a:defRPr/>
            </a:pP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  <a:p>
            <a:pPr algn="thaiDist" eaLnBrk="1" hangingPunct="1">
              <a:defRPr/>
            </a:pP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นายกรัฐมนตรีกล่าวถึงการแก้ไขปัญหาเรื่องการค้ามนุษย์     ในอุตสาหกรรมการประมงว่า จะต้องชี้แจงกับทางสหรัฐอเมริกา ภายในวันที่ ๓๑ มี.ค. ๒๕๕๘ โดยเอกสารจะต้องมีรายละเอียดทั้งการดูแลผู้ประกอบการ               การขึ้นทะเบียนเรือประมง การติดตั้งระบบติดตามเรือ       สิ่งต่างๆต้องเข้าระบบทั้งหมด โดยเฉพาะแรงงานบนเรือ ต้องไม่ใช่แรงงานที่ถูกล่อลวงมา ส่วนขบวนการผลประโยชน์ หากเป็นเจ้าหน้าที่ของรัฐ จะต้องถูกดำเนินการทางวินัยและคดีอาญา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1938338"/>
          </a:xfrm>
          <a:prstGeom prst="rect">
            <a:avLst/>
          </a:prstGeom>
          <a:solidFill>
            <a:srgbClr val="0070C0"/>
          </a:solidFill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3400" indent="-533400" eaLnBrk="1" hangingPunct="1">
              <a:spcBef>
                <a:spcPct val="50000"/>
              </a:spcBef>
            </a:pPr>
            <a:r>
              <a:rPr lang="th-TH" sz="54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การเข้าเมืองโดยผิดกฎหมาย(</a:t>
            </a:r>
            <a:r>
              <a:rPr lang="en-US" sz="48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Illegal </a:t>
            </a:r>
            <a:r>
              <a:rPr lang="en-US" sz="4800" b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Migration</a:t>
            </a:r>
            <a:r>
              <a:rPr lang="th-TH" sz="48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)</a:t>
            </a:r>
            <a:r>
              <a:rPr lang="en-US" sz="480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 </a:t>
            </a:r>
            <a:endParaRPr lang="th-TH" sz="4800">
              <a:solidFill>
                <a:schemeClr val="bg1"/>
              </a:solidFill>
              <a:latin typeface="Angsana New" pitchFamily="18" charset="-34"/>
              <a:cs typeface="JasmineUPC" pitchFamily="18" charset="-34"/>
            </a:endParaRPr>
          </a:p>
          <a:p>
            <a:pPr marL="533400" indent="-533400" eaLnBrk="1" hangingPunct="1">
              <a:spcBef>
                <a:spcPct val="50000"/>
              </a:spcBef>
            </a:pPr>
            <a:endParaRPr lang="th-TH" sz="4400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0" y="1341438"/>
            <a:ext cx="9144000" cy="55165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thaiDist" eaLnBrk="1" hangingPunct="1">
              <a:defRPr/>
            </a:pPr>
            <a:r>
              <a:rPr lang="th-TH" sz="4400" b="1" u="sng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วิธีการ</a:t>
            </a:r>
            <a:r>
              <a:rPr lang="th-TH" sz="4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 -  มนุษย์เดินทางจากประเทศหนึ่งไปยัง                   	            อีกประเทศหนึ่ง โดยตนเองหรือ               	            มีกระบวนการนำพา </a:t>
            </a:r>
          </a:p>
          <a:p>
            <a:pPr eaLnBrk="1" hangingPunct="1">
              <a:defRPr/>
            </a:pPr>
            <a:r>
              <a:rPr lang="th-TH" sz="4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        -  </a:t>
            </a:r>
            <a:r>
              <a:rPr lang="th-TH" sz="4400" b="1" u="sng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อาจจะมีการเสียค่าใช้จ่ายในการเดินทาง</a:t>
            </a:r>
          </a:p>
          <a:p>
            <a:pPr algn="thaiDist" eaLnBrk="1" hangingPunct="1">
              <a:defRPr/>
            </a:pPr>
            <a:r>
              <a:rPr lang="th-TH" sz="4400" b="1" u="sng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เป้าหมาย</a:t>
            </a:r>
            <a:r>
              <a:rPr lang="th-TH" sz="4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- </a:t>
            </a:r>
            <a:r>
              <a:rPr lang="th-TH" sz="4400" b="1" dirty="0">
                <a:solidFill>
                  <a:srgbClr val="4A206A"/>
                </a:solidFill>
                <a:latin typeface="TH SarabunPSK" pitchFamily="34" charset="-34"/>
                <a:cs typeface="TH SarabunPSK" pitchFamily="34" charset="-34"/>
              </a:rPr>
              <a:t>เดินทางเข้าอีกประเทศหนึ่งโดยผิด               		     กฎหมาย เพื่อการทำงาน ค้าประเวณี               		     และอื่นๆ</a:t>
            </a:r>
            <a:endParaRPr lang="th-TH" sz="4400" b="1" u="sng" dirty="0">
              <a:solidFill>
                <a:srgbClr val="4A206A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5" y="-26988"/>
            <a:ext cx="9153525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solidFill>
            <a:schemeClr val="tx1"/>
          </a:solidFill>
          <a:ln>
            <a:solidFill>
              <a:schemeClr val="tx1"/>
            </a:solidFill>
          </a:ln>
        </p:spPr>
        <p:txBody>
          <a:bodyPr/>
          <a:lstStyle/>
          <a:p>
            <a:pPr marR="0" algn="thaiDist" eaLnBrk="1" hangingPunct="1"/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นายกรัฐมนตรีประกาศเรื่อง “การป้องกันและปราบปราม       การค้ามนุษย์” ให้เป็นวาระแห่งชาติ เมื่อวันที่ ๓ เม.ย. ๕๘ “รัฐบาลมีความจริงจังที่ในการประกาศให้การป้องกันปราบปรามการค้ามนุษย์เป็นวาระแห่งชาติ หมายความว่า ทุกๆ ท่าน ณ ที่นี้ จะต้องเร่งทำหน้าที่อย่างจริงจัง เพื่อช่วยกันแก้ไขปัญหาค้ามนุษย์ เพื่อช่วยกันสร้างความเข้าใจให้เกิดขึ้นทั้งในประเทศและต่างประเทศ ใครที่ยังคิดจะเอาเปรียบและหาประโยชน์โดยมิชอบจากเพื่อนมนุษย์ด้วยกัน ไม่ว่าจะเป็นในรูปแบบใด และโดยเฉพาะเจ้าหน้าที่ภาครัฐที่เข้าไปพัวพันกับขบวนการค้ามนุษย์ หรือละเลยไม่ทำหน้าที่ ขอประกาศว่า บุคคลเหล่านี้ต้องไม่มีที่ยืนในสังคมไทยอีกต่อไป”</a:t>
            </a:r>
          </a:p>
          <a:p>
            <a:pPr marR="0" algn="thaiDist" eaLnBrk="1" hangingPunct="1"/>
            <a:endParaRPr lang="th-TH" sz="2800" b="1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R="0" algn="thaiDist" eaLnBrk="1" hangingPunct="1"/>
            <a:endParaRPr lang="th-TH" sz="2800" b="1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R="0" algn="thaiDist" eaLnBrk="1" hangingPunct="1"/>
            <a:endParaRPr lang="th-TH" sz="1200" b="1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6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คณะกรรมการระดับชาติ ว่าด้วยการป้องกันและปราบปรามการค้ามนุษย์</a:t>
            </a:r>
          </a:p>
        </p:txBody>
      </p:sp>
      <p:sp>
        <p:nvSpPr>
          <p:cNvPr id="21" name="ตัดมุมสี่เหลี่ยมด้านเดียวกัน 20"/>
          <p:cNvSpPr/>
          <p:nvPr/>
        </p:nvSpPr>
        <p:spPr>
          <a:xfrm>
            <a:off x="4500563" y="2357438"/>
            <a:ext cx="2143125" cy="1571625"/>
          </a:xfrm>
          <a:prstGeom prst="snip2Same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800" b="1" dirty="0">
                <a:solidFill>
                  <a:srgbClr val="0D0D0D"/>
                </a:solidFill>
                <a:latin typeface="TH SarabunPSK" pitchFamily="34" charset="-34"/>
                <a:cs typeface="TH SarabunPSK" pitchFamily="34" charset="-34"/>
              </a:rPr>
              <a:t>คณะกรรมการป้องกันและปราบปรามการค้ามนุษย์</a:t>
            </a:r>
            <a:r>
              <a:rPr lang="en-US" sz="1800" b="1" dirty="0">
                <a:solidFill>
                  <a:srgbClr val="0D0D0D"/>
                </a:solidFill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1800" b="1" dirty="0" err="1">
                <a:solidFill>
                  <a:srgbClr val="0D0D0D"/>
                </a:solidFill>
                <a:latin typeface="TH SarabunPSK" pitchFamily="34" charset="-34"/>
                <a:cs typeface="TH SarabunPSK" pitchFamily="34" charset="-34"/>
              </a:rPr>
              <a:t>ปค</a:t>
            </a:r>
            <a:r>
              <a:rPr lang="th-TH" sz="1800" b="1" dirty="0">
                <a:solidFill>
                  <a:srgbClr val="0D0D0D"/>
                </a:solidFill>
                <a:latin typeface="TH SarabunPSK" pitchFamily="34" charset="-34"/>
                <a:cs typeface="TH SarabunPSK" pitchFamily="34" charset="-34"/>
              </a:rPr>
              <a:t>ม.</a:t>
            </a:r>
            <a:r>
              <a:rPr lang="en-US" sz="1800" b="1" dirty="0">
                <a:solidFill>
                  <a:srgbClr val="0D0D0D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r>
              <a:rPr lang="th-TH" sz="1800" b="1" dirty="0">
                <a:solidFill>
                  <a:srgbClr val="0D0D0D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en-US" sz="1800" b="1" dirty="0">
              <a:solidFill>
                <a:srgbClr val="0D0D0D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 eaLnBrk="1" hangingPunct="1">
              <a:lnSpc>
                <a:spcPct val="90000"/>
              </a:lnSpc>
              <a:defRPr/>
            </a:pPr>
            <a:r>
              <a:rPr lang="en-US" sz="16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6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รอง </a:t>
            </a:r>
            <a:r>
              <a:rPr lang="th-TH" sz="1600" b="1" dirty="0" err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นรม.</a:t>
            </a:r>
            <a:r>
              <a:rPr lang="en-US" sz="16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6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พล.อ. ประวิตร วงษ์สุวรรณ  ประธาน</a:t>
            </a:r>
            <a:r>
              <a:rPr lang="en-US" sz="16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600" b="1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 eaLnBrk="1" hangingPunct="1">
              <a:defRPr/>
            </a:pPr>
            <a:endParaRPr lang="th-TH" sz="1600" b="1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ตัดมุมสี่เหลี่ยมด้านเดียวกัน 22"/>
          <p:cNvSpPr/>
          <p:nvPr/>
        </p:nvSpPr>
        <p:spPr>
          <a:xfrm>
            <a:off x="6715125" y="2357438"/>
            <a:ext cx="2286000" cy="1571625"/>
          </a:xfrm>
          <a:prstGeom prst="snip2Same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0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คณะกรรมการ</a:t>
            </a:r>
            <a:r>
              <a:rPr lang="en-US" sz="20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20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ปกค.</a:t>
            </a:r>
            <a:r>
              <a:rPr lang="en-US" sz="20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r>
              <a:rPr lang="th-TH" sz="20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en-US" sz="2000" b="1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 eaLnBrk="1" hangingPunct="1">
              <a:defRPr/>
            </a:pPr>
            <a:r>
              <a:rPr lang="en-US" sz="20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รอง </a:t>
            </a: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นรม.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 eaLnBrk="1" hangingPunct="1">
              <a:defRPr/>
            </a:pP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พล.ร.อ.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ณรงค์ พิพัฒ</a:t>
            </a: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นาศัย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 eaLnBrk="1" hangingPunct="1">
              <a:defRPr/>
            </a:pP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ประธาน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5" name="ตัวเชื่อมต่อตรง 24"/>
          <p:cNvCxnSpPr>
            <a:stCxn id="4" idx="2"/>
          </p:cNvCxnSpPr>
          <p:nvPr/>
        </p:nvCxnSpPr>
        <p:spPr>
          <a:xfrm rot="5400000">
            <a:off x="4500563" y="641350"/>
            <a:ext cx="142875" cy="31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ตัวเชื่อมต่อตรง 28"/>
          <p:cNvCxnSpPr/>
          <p:nvPr/>
        </p:nvCxnSpPr>
        <p:spPr>
          <a:xfrm>
            <a:off x="2071688" y="714375"/>
            <a:ext cx="478631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ตัวเชื่อมต่อตรง 44"/>
          <p:cNvCxnSpPr/>
          <p:nvPr/>
        </p:nvCxnSpPr>
        <p:spPr>
          <a:xfrm rot="16200000" flipH="1">
            <a:off x="660400" y="3875088"/>
            <a:ext cx="3214688" cy="365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9" name="ตัวเชื่อมต่อตรง 48"/>
          <p:cNvCxnSpPr/>
          <p:nvPr/>
        </p:nvCxnSpPr>
        <p:spPr>
          <a:xfrm rot="5400000" flipH="1" flipV="1">
            <a:off x="3029744" y="3828256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5" name="ตัวเชื่อมต่อตรง 54"/>
          <p:cNvCxnSpPr/>
          <p:nvPr/>
        </p:nvCxnSpPr>
        <p:spPr>
          <a:xfrm rot="5400000" flipH="1" flipV="1">
            <a:off x="886619" y="3756819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ตัวเชื่อมต่อตรง 55"/>
          <p:cNvCxnSpPr/>
          <p:nvPr/>
        </p:nvCxnSpPr>
        <p:spPr>
          <a:xfrm rot="5400000" flipH="1" flipV="1">
            <a:off x="893762" y="2392363"/>
            <a:ext cx="214313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ตัวเชื่อมต่อตรง 56"/>
          <p:cNvCxnSpPr/>
          <p:nvPr/>
        </p:nvCxnSpPr>
        <p:spPr>
          <a:xfrm rot="5400000" flipH="1" flipV="1">
            <a:off x="3029744" y="2399506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ตัวเชื่อมต่อตรง 58"/>
          <p:cNvCxnSpPr/>
          <p:nvPr/>
        </p:nvCxnSpPr>
        <p:spPr>
          <a:xfrm>
            <a:off x="1000125" y="2000250"/>
            <a:ext cx="2143125" cy="158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7" name="สี่เหลี่ยมผืนผ้า 36"/>
          <p:cNvSpPr/>
          <p:nvPr/>
        </p:nvSpPr>
        <p:spPr>
          <a:xfrm>
            <a:off x="285750" y="1428750"/>
            <a:ext cx="3786188" cy="8572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คณะกรรมการนโยบายแก้ไขปัญหาการค้ามนุษย์และการทำประมงผิดกฎหมาย</a:t>
            </a:r>
          </a:p>
          <a:p>
            <a:pPr algn="ctr" eaLnBrk="1" hangingPunct="1">
              <a:defRPr/>
            </a:pP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นรม.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เป็นประธาน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46" name="ตัวเชื่อมต่อตรง 45"/>
          <p:cNvCxnSpPr/>
          <p:nvPr/>
        </p:nvCxnSpPr>
        <p:spPr>
          <a:xfrm rot="5400000" flipH="1" flipV="1">
            <a:off x="1958182" y="827881"/>
            <a:ext cx="2286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0" name="สี่เหลี่ยมผืนผ้า 59"/>
          <p:cNvSpPr/>
          <p:nvPr/>
        </p:nvSpPr>
        <p:spPr>
          <a:xfrm>
            <a:off x="571500" y="5500688"/>
            <a:ext cx="3286125" cy="1143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 eaLnBrk="1" hangingPunct="1">
              <a:lnSpc>
                <a:spcPct val="90000"/>
              </a:lnSpc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คณะอนุกรรมการ</a:t>
            </a:r>
          </a:p>
          <a:p>
            <a:pPr algn="ctr" defTabSz="889000" eaLnBrk="1" hangingPunct="1">
              <a:lnSpc>
                <a:spcPct val="90000"/>
              </a:lnSpc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ด้านประชาสัมพันธ์และกฎหมายที่เกี่ยวกับการป้องกันและแก้ไขปัญหาการค้ามนุษย์</a:t>
            </a:r>
          </a:p>
          <a:p>
            <a:pPr algn="ctr" defTabSz="8890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รมว.กต.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ประธาน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" name="สี่เหลี่ยมผืนผ้า 60"/>
          <p:cNvSpPr/>
          <p:nvPr/>
        </p:nvSpPr>
        <p:spPr>
          <a:xfrm>
            <a:off x="2357438" y="3857625"/>
            <a:ext cx="2071687" cy="14287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 eaLnBrk="1" hangingPunct="1">
              <a:lnSpc>
                <a:spcPct val="90000"/>
              </a:lnSpc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คณะอนุกรรมการ</a:t>
            </a:r>
          </a:p>
          <a:p>
            <a:pPr algn="ctr" defTabSz="889000" eaLnBrk="1" hangingPunct="1">
              <a:lnSpc>
                <a:spcPct val="90000"/>
              </a:lnSpc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แก้ไขปัญหาการทำประมงผิดกฎหมาย 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(IUU Fishing)</a:t>
            </a:r>
          </a:p>
          <a:p>
            <a:pPr algn="ctr" defTabSz="889000" eaLnBrk="1" hangingPunct="1">
              <a:lnSpc>
                <a:spcPct val="90000"/>
              </a:lnSpc>
              <a:defRPr/>
            </a:pP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รมว. </a:t>
            </a: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กษ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ประธาน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สี่เหลี่ยมผืนผ้า 61"/>
          <p:cNvSpPr/>
          <p:nvPr/>
        </p:nvSpPr>
        <p:spPr>
          <a:xfrm>
            <a:off x="0" y="3857625"/>
            <a:ext cx="2214563" cy="14287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 eaLnBrk="1" hangingPunct="1">
              <a:defRPr/>
            </a:pP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คณะอนุกรรมการ</a:t>
            </a:r>
          </a:p>
          <a:p>
            <a:pPr algn="ctr" defTabSz="889000" eaLnBrk="1" hangingPunct="1">
              <a:lnSpc>
                <a:spcPct val="90000"/>
              </a:lnSpc>
              <a:defRPr/>
            </a:pP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แก้ไขปัญหาการใช้แรงงานเด็ก</a:t>
            </a:r>
          </a:p>
          <a:p>
            <a:pPr algn="ctr" defTabSz="889000" eaLnBrk="1" hangingPunct="1">
              <a:lnSpc>
                <a:spcPct val="90000"/>
              </a:lnSpc>
              <a:defRPr/>
            </a:pP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แรงงานบังคับ  </a:t>
            </a:r>
          </a:p>
          <a:p>
            <a:pPr algn="ctr" defTabSz="889000" eaLnBrk="1" hangingPunct="1">
              <a:lnSpc>
                <a:spcPct val="90000"/>
              </a:lnSpc>
              <a:defRPr/>
            </a:pP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และแรงงานต่างด้าว</a:t>
            </a:r>
          </a:p>
          <a:p>
            <a:pPr algn="ctr" defTabSz="889000" eaLnBrk="1" hangingPunct="1">
              <a:lnSpc>
                <a:spcPct val="90000"/>
              </a:lnSpc>
              <a:defRPr/>
            </a:pPr>
            <a:r>
              <a:rPr lang="en-US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รมว.รง</a:t>
            </a:r>
            <a:r>
              <a:rPr lang="en-US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ประธาน</a:t>
            </a:r>
            <a:r>
              <a:rPr lang="en-US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2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3" name="สี่เหลี่ยมผืนผ้า 62"/>
          <p:cNvSpPr/>
          <p:nvPr/>
        </p:nvSpPr>
        <p:spPr>
          <a:xfrm>
            <a:off x="0" y="2500313"/>
            <a:ext cx="2214563" cy="121443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 eaLnBrk="1" hangingPunct="1">
              <a:lnSpc>
                <a:spcPct val="90000"/>
              </a:lnSpc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คณะอนุกรรมการปราบปรามการค้ามนุษย์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รอง </a:t>
            </a: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นรม.</a:t>
            </a:r>
            <a:endParaRPr lang="en-US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 defTabSz="889000" eaLnBrk="1" hangingPunct="1">
              <a:lnSpc>
                <a:spcPct val="90000"/>
              </a:lnSpc>
              <a:defRPr/>
            </a:pP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พล.อ. ประวิตร วงษ์สุวรรณประธาน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4" name="สี่เหลี่ยมผืนผ้า 63"/>
          <p:cNvSpPr/>
          <p:nvPr/>
        </p:nvSpPr>
        <p:spPr>
          <a:xfrm>
            <a:off x="2357438" y="2500313"/>
            <a:ext cx="2000250" cy="1214437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 eaLnBrk="1" hangingPunct="1">
              <a:lnSpc>
                <a:spcPct val="90000"/>
              </a:lnSpc>
              <a:defRPr/>
            </a:pP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คณะอนุกรรมการ</a:t>
            </a:r>
          </a:p>
          <a:p>
            <a:pPr algn="ctr" defTabSz="889000" eaLnBrk="1" hangingPunct="1">
              <a:lnSpc>
                <a:spcPct val="90000"/>
              </a:lnSpc>
              <a:defRPr/>
            </a:pP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ด้านสตรีในการป้องกันและปราบปรามการค้ามนุษย์</a:t>
            </a:r>
          </a:p>
          <a:p>
            <a:pPr algn="ctr" defTabSz="889000" eaLnBrk="1" hangingPunct="1">
              <a:lnSpc>
                <a:spcPct val="90000"/>
              </a:lnSpc>
              <a:defRPr/>
            </a:pPr>
            <a:r>
              <a:rPr lang="en-US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6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รมว</a:t>
            </a:r>
            <a:r>
              <a:rPr lang="en-US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6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พม.</a:t>
            </a:r>
            <a:r>
              <a:rPr lang="en-US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ประธาน</a:t>
            </a:r>
            <a:r>
              <a:rPr lang="en-US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7" name="สี่เหลี่ยมผืนผ้า 66"/>
          <p:cNvSpPr/>
          <p:nvPr/>
        </p:nvSpPr>
        <p:spPr>
          <a:xfrm>
            <a:off x="714375" y="857250"/>
            <a:ext cx="2786063" cy="4286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คำสั่งสำนักนายกฯ 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ลว.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17 ก.พ. 58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69" name="ตัวเชื่อมต่อตรง 68"/>
          <p:cNvCxnSpPr/>
          <p:nvPr/>
        </p:nvCxnSpPr>
        <p:spPr>
          <a:xfrm rot="16200000" flipV="1">
            <a:off x="1993106" y="1364457"/>
            <a:ext cx="15716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3" name="สี่เหลี่ยมผืนผ้า 82"/>
          <p:cNvSpPr/>
          <p:nvPr/>
        </p:nvSpPr>
        <p:spPr>
          <a:xfrm>
            <a:off x="5929313" y="928688"/>
            <a:ext cx="1928812" cy="50006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0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พรบ.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ค้ามนุษย์ 2551</a:t>
            </a:r>
          </a:p>
        </p:txBody>
      </p:sp>
      <p:cxnSp>
        <p:nvCxnSpPr>
          <p:cNvPr id="84" name="ตัวเชื่อมต่อตรง 83"/>
          <p:cNvCxnSpPr/>
          <p:nvPr/>
        </p:nvCxnSpPr>
        <p:spPr>
          <a:xfrm rot="5400000" flipH="1" flipV="1">
            <a:off x="6742907" y="827881"/>
            <a:ext cx="2286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5" name="ตัวเชื่อมต่อตรง 84"/>
          <p:cNvCxnSpPr/>
          <p:nvPr/>
        </p:nvCxnSpPr>
        <p:spPr>
          <a:xfrm rot="5400000" flipH="1" flipV="1">
            <a:off x="6787356" y="1499394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6" name="ตัวเชื่อมต่อตรง 85"/>
          <p:cNvCxnSpPr/>
          <p:nvPr/>
        </p:nvCxnSpPr>
        <p:spPr>
          <a:xfrm flipV="1">
            <a:off x="5857875" y="1571625"/>
            <a:ext cx="2071688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1" name="สี่เหลี่ยมผืนผ้า 90"/>
          <p:cNvSpPr/>
          <p:nvPr/>
        </p:nvSpPr>
        <p:spPr>
          <a:xfrm>
            <a:off x="5143500" y="1714500"/>
            <a:ext cx="1500188" cy="500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ตาม มาตรา 15</a:t>
            </a:r>
          </a:p>
        </p:txBody>
      </p:sp>
      <p:sp>
        <p:nvSpPr>
          <p:cNvPr id="92" name="สี่เหลี่ยมผืนผ้า 91"/>
          <p:cNvSpPr/>
          <p:nvPr/>
        </p:nvSpPr>
        <p:spPr>
          <a:xfrm>
            <a:off x="7143750" y="1714500"/>
            <a:ext cx="1500188" cy="5000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ตาม มาตรา 22</a:t>
            </a:r>
          </a:p>
        </p:txBody>
      </p:sp>
      <p:sp>
        <p:nvSpPr>
          <p:cNvPr id="98" name="สี่เหลี่ยมผืนผ้า 97"/>
          <p:cNvSpPr/>
          <p:nvPr/>
        </p:nvSpPr>
        <p:spPr>
          <a:xfrm>
            <a:off x="6786563" y="4071938"/>
            <a:ext cx="2214562" cy="2286000"/>
          </a:xfrm>
          <a:prstGeom prst="rect">
            <a:avLst/>
          </a:prstGeom>
          <a:solidFill>
            <a:srgbClr val="CCFF99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thaiDist" eaLnBrk="1" hangingPunct="1">
              <a:spcAft>
                <a:spcPts val="600"/>
              </a:spcAft>
              <a:defRPr/>
            </a:pPr>
            <a:r>
              <a:rPr lang="th-TH" sz="2000" b="1" u="sng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อำนาจหน้าที่</a:t>
            </a:r>
          </a:p>
          <a:p>
            <a:pPr algn="thaiDist" eaLnBrk="1" hangingPunct="1">
              <a:spcAft>
                <a:spcPts val="600"/>
              </a:spcAft>
              <a:defRPr/>
            </a:pPr>
            <a:r>
              <a:rPr lang="th-TH" sz="1800" b="1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ดทำและกำกับการดำเนินการตามแผนปฏิบัติการและแผนประสานงานของหน่วยงานที่เกี่ยวข้องให้สอดคล้องกับนโยบาย ยุทธศาสตร์ และมาตรการที่กำหนด และจัดให้มีการรายงานผลการติดตามประประเมินผล</a:t>
            </a:r>
          </a:p>
        </p:txBody>
      </p:sp>
      <p:sp>
        <p:nvSpPr>
          <p:cNvPr id="99" name="สี่เหลี่ยมผืนผ้า 98"/>
          <p:cNvSpPr/>
          <p:nvPr/>
        </p:nvSpPr>
        <p:spPr>
          <a:xfrm>
            <a:off x="4500563" y="4071938"/>
            <a:ext cx="2143125" cy="23574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thaiDist" eaLnBrk="1" hangingPunct="1">
              <a:lnSpc>
                <a:spcPct val="80000"/>
              </a:lnSpc>
              <a:spcAft>
                <a:spcPts val="600"/>
              </a:spcAft>
              <a:defRPr/>
            </a:pPr>
            <a:r>
              <a:rPr lang="th-TH" sz="1800" b="1" u="sng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อำนาจหน้าที่</a:t>
            </a:r>
          </a:p>
          <a:p>
            <a:pPr algn="thaiDist" eaLnBrk="1" hangingPunct="1">
              <a:lnSpc>
                <a:spcPct val="80000"/>
              </a:lnSpc>
              <a:defRPr/>
            </a:pP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เสนอความเห็นต่อคณะรัฐมนตรีในการกำหนดนโยบายเกี่ยวกับการป้องกันและปราบปรามการค้ามนุษย์ กำหนดยุทธศาสตร์และมาตรการในการป้องกันและปราบปรามการค้ามนุษย์</a:t>
            </a:r>
          </a:p>
          <a:p>
            <a:pPr eaLnBrk="1" hangingPunct="1">
              <a:lnSpc>
                <a:spcPct val="80000"/>
              </a:lnSpc>
              <a:defRPr/>
            </a:pPr>
            <a:endParaRPr lang="th-TH" sz="14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12" name="ตัวเชื่อมต่อตรง 111"/>
          <p:cNvCxnSpPr/>
          <p:nvPr/>
        </p:nvCxnSpPr>
        <p:spPr>
          <a:xfrm rot="5400000" flipH="1" flipV="1">
            <a:off x="7857331" y="1651794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3" name="ตัวเชื่อมต่อตรง 112"/>
          <p:cNvCxnSpPr/>
          <p:nvPr/>
        </p:nvCxnSpPr>
        <p:spPr>
          <a:xfrm rot="5400000" flipH="1" flipV="1">
            <a:off x="5787231" y="1651794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4" name="ตัวเชื่อมต่อตรง 113"/>
          <p:cNvCxnSpPr/>
          <p:nvPr/>
        </p:nvCxnSpPr>
        <p:spPr>
          <a:xfrm rot="5400000" flipH="1" flipV="1">
            <a:off x="7857331" y="2285207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5" name="ตัวเชื่อมต่อตรง 114"/>
          <p:cNvCxnSpPr/>
          <p:nvPr/>
        </p:nvCxnSpPr>
        <p:spPr>
          <a:xfrm rot="5400000" flipH="1" flipV="1">
            <a:off x="5787231" y="2285207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3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  <a:solidFill>
            <a:srgbClr val="92D050"/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th-TH" sz="6000" dirty="0" smtClean="0">
                <a:solidFill>
                  <a:srgbClr val="C00000"/>
                </a:solidFill>
                <a:cs typeface="+mn-cs"/>
              </a:rPr>
              <a:t>มาตรการในการป้องกันและปราบปราม  </a:t>
            </a:r>
            <a:endParaRPr lang="th-TH" sz="6000" dirty="0">
              <a:solidFill>
                <a:srgbClr val="C00000"/>
              </a:solidFill>
              <a:cs typeface="+mn-cs"/>
            </a:endParaRPr>
          </a:p>
        </p:txBody>
      </p:sp>
      <p:sp>
        <p:nvSpPr>
          <p:cNvPr id="73731" name="ชื่อเรื่องรอง 4"/>
          <p:cNvSpPr>
            <a:spLocks noGrp="1"/>
          </p:cNvSpPr>
          <p:nvPr>
            <p:ph type="subTitle" idx="1"/>
          </p:nvPr>
        </p:nvSpPr>
        <p:spPr>
          <a:xfrm>
            <a:off x="1357313" y="3786188"/>
            <a:ext cx="6400800" cy="1000125"/>
          </a:xfrm>
        </p:spPr>
        <p:txBody>
          <a:bodyPr/>
          <a:lstStyle/>
          <a:p>
            <a:pPr marR="0"/>
            <a:r>
              <a:rPr lang="th-TH" sz="5400" b="1" smtClean="0">
                <a:latin typeface="TH SarabunPSK" pitchFamily="34" charset="-34"/>
                <a:cs typeface="TH SarabunPSK" pitchFamily="34" charset="-34"/>
              </a:rPr>
              <a:t>กลไกการทำงานในระดับต่างๆ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2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  <a:solidFill>
            <a:srgbClr val="00B050"/>
          </a:solidFill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h-TH" sz="6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มาตรการป้องกัน</a:t>
            </a:r>
            <a:endParaRPr lang="th-TH" sz="6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6627" name="ตัวแทนเนื้อหา 3"/>
          <p:cNvSpPr>
            <a:spLocks noGrp="1"/>
          </p:cNvSpPr>
          <p:nvPr>
            <p:ph idx="1"/>
          </p:nvPr>
        </p:nvSpPr>
        <p:spPr>
          <a:xfrm>
            <a:off x="0" y="1052513"/>
            <a:ext cx="9144000" cy="5805487"/>
          </a:xfrm>
        </p:spPr>
        <p:txBody>
          <a:bodyPr>
            <a:normAutofit lnSpcReduction="10000"/>
          </a:bodyPr>
          <a:lstStyle/>
          <a:p>
            <a:pPr algn="thaiDist">
              <a:defRPr/>
            </a:pPr>
            <a:r>
              <a:rPr lang="th-TH" sz="4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การจัดระบบการจ้างแรงงานต่างด้าวผ่านกระบวนการ        ความร่วมมือระหว่างรัฐต่อรัฐ เพื่อเป็นการเพิ่มความมั่นใจ  ให้แก่แรงงานชาวต่างด้าวในการได้รับการคุ้มครองและ       ได้รับสิทธิประโยชน์ภายใต้กฎหมายไทย</a:t>
            </a:r>
            <a:r>
              <a:rPr lang="th-TH" sz="4000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en-US" sz="4000" dirty="0" smtClean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thaiDist">
              <a:defRPr/>
            </a:pP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การจัดหางานให้แก่แรงงานไทยซึ่งประสงค์จะไปทำงาน         ยังต่างประเทศโดยการสนับสนุนจากรัฐบาล</a:t>
            </a:r>
            <a:r>
              <a:rPr lang="th-TH" sz="4000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en-US" sz="4000" dirty="0" smtClean="0">
              <a:latin typeface="TH SarabunPSK" pitchFamily="34" charset="-34"/>
              <a:cs typeface="TH SarabunPSK" pitchFamily="34" charset="-34"/>
            </a:endParaRPr>
          </a:p>
          <a:p>
            <a:pPr algn="thaiDist">
              <a:defRPr/>
            </a:pPr>
            <a:r>
              <a:rPr lang="th-TH" sz="40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การขึ้นทะเบียนและการนำแรงงานต่างด้าวผิดกฎหมาย         เข้าสู่ระบบ </a:t>
            </a:r>
            <a:endParaRPr lang="en-US" sz="4000" dirty="0" smtClean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algn="thaiDist">
              <a:defRPr/>
            </a:pPr>
            <a:r>
              <a:rPr lang="th-TH" sz="4000" b="1" dirty="0" smtClean="0">
                <a:solidFill>
                  <a:srgbClr val="336600"/>
                </a:solidFill>
                <a:latin typeface="TH SarabunPSK" pitchFamily="34" charset="-34"/>
                <a:cs typeface="TH SarabunPSK" pitchFamily="34" charset="-34"/>
              </a:rPr>
              <a:t>การดำเนินนโยบายแบบองค์รวมเพื่อขจัดปัญหาการค้ามนุษย์และการละเมิดแรงงานที่ผิดกฎหมายในอุตสาหกรรมการประมง</a:t>
            </a:r>
            <a:r>
              <a:rPr lang="th-TH" sz="4000" dirty="0" smtClean="0">
                <a:solidFill>
                  <a:srgbClr val="33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en-US" sz="4000" dirty="0" smtClean="0">
              <a:solidFill>
                <a:srgbClr val="336600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th-T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ตัวแทนเนื้อหา 1"/>
          <p:cNvSpPr>
            <a:spLocks noGrp="1"/>
          </p:cNvSpPr>
          <p:nvPr>
            <p:ph idx="1"/>
          </p:nvPr>
        </p:nvSpPr>
        <p:spPr>
          <a:xfrm>
            <a:off x="0" y="1125538"/>
            <a:ext cx="9144000" cy="5732462"/>
          </a:xfrm>
        </p:spPr>
        <p:txBody>
          <a:bodyPr/>
          <a:lstStyle/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ประกาศ คสช. ฉบับที่ ๖๘/๒๕๕๗ เรื่อง มาตรการเร่งด่วน        ในการป้องกันและปราบปรามการค้ามนุษย์และการแก้ปัญหาแรงงานต่างด้าว ระยะที่ ๑ เป็นการชั่วคราว</a:t>
            </a:r>
          </a:p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ประกาศ คสช. ฉบับที่ ๗๐/๒๕๕๗ เรื่อง มาตรการชั่วคราว       ในการแก้ไขปัญหาแรงงานต่างด้าวและการค้ามนุษย์</a:t>
            </a:r>
          </a:p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ประกาศ คสช. ฉบับที่ ๑๑๘/๒๕๕๗ เรื่อง การกำหนดมาตรการชั่วคราวเพิ่มเติมในการแก้ไขปัญหาแรงงานต่างด้าวและ        การค้ามนุษย์</a:t>
            </a: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th-TH" sz="66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มาตรการระดับประเทศ</a:t>
            </a:r>
            <a:endParaRPr lang="th-TH" sz="6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ตัวแทนเนื้อหา 1"/>
          <p:cNvSpPr>
            <a:spLocks noGrp="1"/>
          </p:cNvSpPr>
          <p:nvPr>
            <p:ph idx="1"/>
          </p:nvPr>
        </p:nvSpPr>
        <p:spPr>
          <a:xfrm>
            <a:off x="0" y="1125538"/>
            <a:ext cx="9144000" cy="5732462"/>
          </a:xfrm>
          <a:solidFill>
            <a:schemeClr val="bg1"/>
          </a:solidFill>
        </p:spPr>
        <p:txBody>
          <a:bodyPr/>
          <a:lstStyle/>
          <a:p>
            <a:r>
              <a:rPr lang="th-TH" sz="4000" b="1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คำสั่ง คสช.ที่ ๗๓/๒๕๕๗  เรื่อง แต่งตั้งคณะกรรมการนโยบายการจัดการปัญหาแรงงานต่างด้าวและการค้ามนุษย์</a:t>
            </a:r>
          </a:p>
          <a:p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คำสั่ง คสช.ที่ ๑๐๐/๒๕๕๗ เรื่อง การแต่งตั้งคณะทำงานติดตามและตรวจสอบการจัดการปัญหาแรงงานต่างด้าวและการค้ามนุษย์</a:t>
            </a:r>
            <a:r>
              <a:rPr lang="th-TH" sz="4000" b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กรุงเทพมหานคร</a:t>
            </a:r>
          </a:p>
          <a:p>
            <a:r>
              <a:rPr lang="th-TH" sz="4000" b="1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คำสั่ง คสช.ที่ ๑๐๑/๒๕๕๗ เรื่อง การแต่งตั้งชุดติดตามและตรวจสอบการจัดการปัญหาแรงงานต่างด้าวและการค้ามนุษย์</a:t>
            </a:r>
            <a:r>
              <a:rPr lang="th-TH" sz="4000" b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จังหวัด</a:t>
            </a:r>
          </a:p>
          <a:p>
            <a:pPr algn="thaiDist"/>
            <a:endParaRPr lang="th-TH" sz="4000" b="1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th-TH" sz="66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มาตรการระดับประเทศ(ต่อ)</a:t>
            </a:r>
            <a:endParaRPr lang="th-TH" sz="6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ตัวแทนเนื้อหา 1"/>
          <p:cNvSpPr>
            <a:spLocks noGrp="1"/>
          </p:cNvSpPr>
          <p:nvPr>
            <p:ph idx="1"/>
          </p:nvPr>
        </p:nvSpPr>
        <p:spPr>
          <a:xfrm>
            <a:off x="0" y="1125538"/>
            <a:ext cx="9144000" cy="5732462"/>
          </a:xfrm>
          <a:solidFill>
            <a:schemeClr val="bg1"/>
          </a:solidFill>
        </p:spPr>
        <p:txBody>
          <a:bodyPr/>
          <a:lstStyle/>
          <a:p>
            <a:pPr algn="thaiDist"/>
            <a:r>
              <a:rPr lang="th-TH" sz="4000" b="1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คำสั่งหัวหน้าคสช. ที่ 10/2558 เรื่อง การแก้ไขปัญหาการ     ทําการประมงผิดกฎหมาย ขาดการรายงาน และไร้การควบคุม </a:t>
            </a:r>
            <a:r>
              <a:rPr lang="th-TH" sz="4000" b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 ตั้ง ศปมผ.)</a:t>
            </a:r>
          </a:p>
          <a:p>
            <a:pPr algn="thaiDist"/>
            <a:r>
              <a:rPr lang="th-TH" sz="4000" b="1" smtClean="0">
                <a:latin typeface="TH SarabunPSK" pitchFamily="34" charset="-34"/>
                <a:cs typeface="TH SarabunPSK" pitchFamily="34" charset="-34"/>
              </a:rPr>
              <a:t>คำสั่งหัวหน้าคสช. ที่ 24/2558 เรื่อง การแก้ไขปัญหาการทําการประมงผิดกฎหมาย ขาดการรายงาน และไร้การควบคุม เพิ่มเติม</a:t>
            </a:r>
          </a:p>
          <a:p>
            <a:pPr algn="thaiDist"/>
            <a:r>
              <a:rPr lang="th-TH" sz="4000" b="1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คำสั่งหัวหน้า คสช. ที่ 42/2558 เรื่อง การแก้ไขปัญหาการทำการประมงผิดกฎหมาย ขาดการรายงาน และไร้การควบคุม เพิ่มเติมครั้งที่ 2</a:t>
            </a:r>
          </a:p>
          <a:p>
            <a:pPr algn="thaiDist"/>
            <a:endParaRPr lang="th-TH" sz="4000" b="1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th-TH" sz="66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มาตรการระดับประเทศ(ต่อ)</a:t>
            </a:r>
            <a:endParaRPr lang="th-TH" sz="6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รูปภาพ 1" descr="CCI01072016_0002.jpg"/>
          <p:cNvPicPr>
            <a:picLocks noChangeAspect="1"/>
          </p:cNvPicPr>
          <p:nvPr/>
        </p:nvPicPr>
        <p:blipFill>
          <a:blip r:embed="rId2"/>
          <a:srcRect l="39912" t="17778" r="34149" b="54443"/>
          <a:stretch>
            <a:fillRect/>
          </a:stretch>
        </p:blipFill>
        <p:spPr bwMode="auto">
          <a:xfrm>
            <a:off x="152400" y="152400"/>
            <a:ext cx="89916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thailand-ma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92150"/>
            <a:ext cx="914400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1507" name="Freeform 7"/>
          <p:cNvSpPr>
            <a:spLocks/>
          </p:cNvSpPr>
          <p:nvPr/>
        </p:nvSpPr>
        <p:spPr bwMode="auto">
          <a:xfrm>
            <a:off x="1042988" y="838200"/>
            <a:ext cx="2449512" cy="4103688"/>
          </a:xfrm>
          <a:custGeom>
            <a:avLst/>
            <a:gdLst>
              <a:gd name="T0" fmla="*/ 2147483646 w 719"/>
              <a:gd name="T1" fmla="*/ 2147483646 h 2586"/>
              <a:gd name="T2" fmla="*/ 2147483646 w 719"/>
              <a:gd name="T3" fmla="*/ 0 h 2586"/>
              <a:gd name="T4" fmla="*/ 2147483646 w 719"/>
              <a:gd name="T5" fmla="*/ 2147483646 h 2586"/>
              <a:gd name="T6" fmla="*/ 2147483646 w 719"/>
              <a:gd name="T7" fmla="*/ 2147483646 h 2586"/>
              <a:gd name="T8" fmla="*/ 2147483646 w 719"/>
              <a:gd name="T9" fmla="*/ 2147483646 h 2586"/>
              <a:gd name="T10" fmla="*/ 2147483646 w 719"/>
              <a:gd name="T11" fmla="*/ 2147483646 h 2586"/>
              <a:gd name="T12" fmla="*/ 2147483646 w 719"/>
              <a:gd name="T13" fmla="*/ 2147483646 h 2586"/>
              <a:gd name="T14" fmla="*/ 2147483646 w 719"/>
              <a:gd name="T15" fmla="*/ 2147483646 h 2586"/>
              <a:gd name="T16" fmla="*/ 2147483646 w 719"/>
              <a:gd name="T17" fmla="*/ 2147483646 h 2586"/>
              <a:gd name="T18" fmla="*/ 2147483646 w 719"/>
              <a:gd name="T19" fmla="*/ 2147483646 h 2586"/>
              <a:gd name="T20" fmla="*/ 0 w 719"/>
              <a:gd name="T21" fmla="*/ 2147483646 h 2586"/>
              <a:gd name="T22" fmla="*/ 2147483646 w 719"/>
              <a:gd name="T23" fmla="*/ 2147483646 h 2586"/>
              <a:gd name="T24" fmla="*/ 2147483646 w 719"/>
              <a:gd name="T25" fmla="*/ 2147483646 h 2586"/>
              <a:gd name="T26" fmla="*/ 2147483646 w 719"/>
              <a:gd name="T27" fmla="*/ 2147483646 h 2586"/>
              <a:gd name="T28" fmla="*/ 2147483646 w 719"/>
              <a:gd name="T29" fmla="*/ 2147483646 h 2586"/>
              <a:gd name="T30" fmla="*/ 2147483646 w 719"/>
              <a:gd name="T31" fmla="*/ 2147483646 h 2586"/>
              <a:gd name="T32" fmla="*/ 2147483646 w 719"/>
              <a:gd name="T33" fmla="*/ 2147483646 h 2586"/>
              <a:gd name="T34" fmla="*/ 2147483646 w 719"/>
              <a:gd name="T35" fmla="*/ 2147483646 h 2586"/>
              <a:gd name="T36" fmla="*/ 2147483646 w 719"/>
              <a:gd name="T37" fmla="*/ 2147483646 h 2586"/>
              <a:gd name="T38" fmla="*/ 2147483646 w 719"/>
              <a:gd name="T39" fmla="*/ 2147483646 h 2586"/>
              <a:gd name="T40" fmla="*/ 2147483646 w 719"/>
              <a:gd name="T41" fmla="*/ 2147483646 h 2586"/>
              <a:gd name="T42" fmla="*/ 2147483646 w 719"/>
              <a:gd name="T43" fmla="*/ 2147483646 h 2586"/>
              <a:gd name="T44" fmla="*/ 2147483646 w 719"/>
              <a:gd name="T45" fmla="*/ 2147483646 h 2586"/>
              <a:gd name="T46" fmla="*/ 2147483646 w 719"/>
              <a:gd name="T47" fmla="*/ 2147483646 h 2586"/>
              <a:gd name="T48" fmla="*/ 2147483646 w 719"/>
              <a:gd name="T49" fmla="*/ 2147483646 h 2586"/>
              <a:gd name="T50" fmla="*/ 2147483646 w 719"/>
              <a:gd name="T51" fmla="*/ 2147483646 h 2586"/>
              <a:gd name="T52" fmla="*/ 2147483646 w 719"/>
              <a:gd name="T53" fmla="*/ 2147483646 h 2586"/>
              <a:gd name="T54" fmla="*/ 2147483646 w 719"/>
              <a:gd name="T55" fmla="*/ 2147483646 h 2586"/>
              <a:gd name="T56" fmla="*/ 2147483646 w 719"/>
              <a:gd name="T57" fmla="*/ 2147483646 h 2586"/>
              <a:gd name="T58" fmla="*/ 2147483646 w 719"/>
              <a:gd name="T59" fmla="*/ 2147483646 h 2586"/>
              <a:gd name="T60" fmla="*/ 2147483646 w 719"/>
              <a:gd name="T61" fmla="*/ 2147483646 h 2586"/>
              <a:gd name="T62" fmla="*/ 2147483646 w 719"/>
              <a:gd name="T63" fmla="*/ 2147483646 h 2586"/>
              <a:gd name="T64" fmla="*/ 2147483646 w 719"/>
              <a:gd name="T65" fmla="*/ 2147483646 h 258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719"/>
              <a:gd name="T100" fmla="*/ 0 h 2586"/>
              <a:gd name="T101" fmla="*/ 719 w 719"/>
              <a:gd name="T102" fmla="*/ 2586 h 258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719" h="2586">
                <a:moveTo>
                  <a:pt x="702" y="6"/>
                </a:moveTo>
                <a:cubicBezTo>
                  <a:pt x="629" y="42"/>
                  <a:pt x="719" y="6"/>
                  <a:pt x="660" y="6"/>
                </a:cubicBezTo>
                <a:cubicBezTo>
                  <a:pt x="652" y="6"/>
                  <a:pt x="627" y="33"/>
                  <a:pt x="624" y="36"/>
                </a:cubicBezTo>
                <a:cubicBezTo>
                  <a:pt x="591" y="14"/>
                  <a:pt x="582" y="9"/>
                  <a:pt x="546" y="0"/>
                </a:cubicBezTo>
                <a:cubicBezTo>
                  <a:pt x="537" y="26"/>
                  <a:pt x="541" y="33"/>
                  <a:pt x="564" y="48"/>
                </a:cubicBezTo>
                <a:cubicBezTo>
                  <a:pt x="594" y="108"/>
                  <a:pt x="511" y="87"/>
                  <a:pt x="462" y="90"/>
                </a:cubicBezTo>
                <a:cubicBezTo>
                  <a:pt x="436" y="129"/>
                  <a:pt x="454" y="138"/>
                  <a:pt x="408" y="168"/>
                </a:cubicBezTo>
                <a:cubicBezTo>
                  <a:pt x="396" y="164"/>
                  <a:pt x="384" y="160"/>
                  <a:pt x="372" y="156"/>
                </a:cubicBezTo>
                <a:cubicBezTo>
                  <a:pt x="365" y="154"/>
                  <a:pt x="361" y="165"/>
                  <a:pt x="354" y="168"/>
                </a:cubicBezTo>
                <a:cubicBezTo>
                  <a:pt x="331" y="178"/>
                  <a:pt x="315" y="178"/>
                  <a:pt x="294" y="192"/>
                </a:cubicBezTo>
                <a:cubicBezTo>
                  <a:pt x="272" y="188"/>
                  <a:pt x="249" y="189"/>
                  <a:pt x="228" y="180"/>
                </a:cubicBezTo>
                <a:cubicBezTo>
                  <a:pt x="222" y="178"/>
                  <a:pt x="226" y="166"/>
                  <a:pt x="222" y="162"/>
                </a:cubicBezTo>
                <a:cubicBezTo>
                  <a:pt x="211" y="151"/>
                  <a:pt x="193" y="147"/>
                  <a:pt x="180" y="138"/>
                </a:cubicBezTo>
                <a:cubicBezTo>
                  <a:pt x="139" y="165"/>
                  <a:pt x="183" y="129"/>
                  <a:pt x="156" y="204"/>
                </a:cubicBezTo>
                <a:cubicBezTo>
                  <a:pt x="153" y="211"/>
                  <a:pt x="111" y="237"/>
                  <a:pt x="102" y="240"/>
                </a:cubicBezTo>
                <a:cubicBezTo>
                  <a:pt x="119" y="291"/>
                  <a:pt x="112" y="263"/>
                  <a:pt x="120" y="324"/>
                </a:cubicBezTo>
                <a:cubicBezTo>
                  <a:pt x="75" y="354"/>
                  <a:pt x="94" y="356"/>
                  <a:pt x="114" y="396"/>
                </a:cubicBezTo>
                <a:cubicBezTo>
                  <a:pt x="112" y="406"/>
                  <a:pt x="97" y="460"/>
                  <a:pt x="90" y="468"/>
                </a:cubicBezTo>
                <a:cubicBezTo>
                  <a:pt x="86" y="473"/>
                  <a:pt x="78" y="472"/>
                  <a:pt x="72" y="474"/>
                </a:cubicBezTo>
                <a:cubicBezTo>
                  <a:pt x="58" y="472"/>
                  <a:pt x="44" y="471"/>
                  <a:pt x="30" y="468"/>
                </a:cubicBezTo>
                <a:cubicBezTo>
                  <a:pt x="22" y="467"/>
                  <a:pt x="14" y="459"/>
                  <a:pt x="6" y="462"/>
                </a:cubicBezTo>
                <a:cubicBezTo>
                  <a:pt x="0" y="464"/>
                  <a:pt x="2" y="474"/>
                  <a:pt x="0" y="480"/>
                </a:cubicBezTo>
                <a:cubicBezTo>
                  <a:pt x="29" y="518"/>
                  <a:pt x="19" y="535"/>
                  <a:pt x="72" y="546"/>
                </a:cubicBezTo>
                <a:cubicBezTo>
                  <a:pt x="74" y="560"/>
                  <a:pt x="73" y="575"/>
                  <a:pt x="78" y="588"/>
                </a:cubicBezTo>
                <a:cubicBezTo>
                  <a:pt x="92" y="624"/>
                  <a:pt x="108" y="588"/>
                  <a:pt x="84" y="624"/>
                </a:cubicBezTo>
                <a:cubicBezTo>
                  <a:pt x="92" y="670"/>
                  <a:pt x="92" y="684"/>
                  <a:pt x="138" y="696"/>
                </a:cubicBezTo>
                <a:cubicBezTo>
                  <a:pt x="149" y="707"/>
                  <a:pt x="168" y="712"/>
                  <a:pt x="174" y="726"/>
                </a:cubicBezTo>
                <a:cubicBezTo>
                  <a:pt x="180" y="739"/>
                  <a:pt x="176" y="754"/>
                  <a:pt x="180" y="768"/>
                </a:cubicBezTo>
                <a:cubicBezTo>
                  <a:pt x="188" y="793"/>
                  <a:pt x="205" y="805"/>
                  <a:pt x="222" y="822"/>
                </a:cubicBezTo>
                <a:cubicBezTo>
                  <a:pt x="231" y="831"/>
                  <a:pt x="229" y="851"/>
                  <a:pt x="240" y="858"/>
                </a:cubicBezTo>
                <a:cubicBezTo>
                  <a:pt x="248" y="864"/>
                  <a:pt x="260" y="862"/>
                  <a:pt x="270" y="864"/>
                </a:cubicBezTo>
                <a:cubicBezTo>
                  <a:pt x="283" y="903"/>
                  <a:pt x="296" y="938"/>
                  <a:pt x="306" y="978"/>
                </a:cubicBezTo>
                <a:cubicBezTo>
                  <a:pt x="308" y="988"/>
                  <a:pt x="322" y="990"/>
                  <a:pt x="330" y="996"/>
                </a:cubicBezTo>
                <a:cubicBezTo>
                  <a:pt x="347" y="1046"/>
                  <a:pt x="329" y="1034"/>
                  <a:pt x="366" y="1020"/>
                </a:cubicBezTo>
                <a:cubicBezTo>
                  <a:pt x="374" y="1017"/>
                  <a:pt x="382" y="1016"/>
                  <a:pt x="390" y="1014"/>
                </a:cubicBezTo>
                <a:cubicBezTo>
                  <a:pt x="394" y="1020"/>
                  <a:pt x="403" y="1025"/>
                  <a:pt x="402" y="1032"/>
                </a:cubicBezTo>
                <a:cubicBezTo>
                  <a:pt x="401" y="1039"/>
                  <a:pt x="389" y="1038"/>
                  <a:pt x="384" y="1044"/>
                </a:cubicBezTo>
                <a:cubicBezTo>
                  <a:pt x="380" y="1049"/>
                  <a:pt x="383" y="1058"/>
                  <a:pt x="378" y="1062"/>
                </a:cubicBezTo>
                <a:cubicBezTo>
                  <a:pt x="364" y="1073"/>
                  <a:pt x="343" y="1073"/>
                  <a:pt x="330" y="1086"/>
                </a:cubicBezTo>
                <a:cubicBezTo>
                  <a:pt x="324" y="1092"/>
                  <a:pt x="318" y="1098"/>
                  <a:pt x="312" y="1104"/>
                </a:cubicBezTo>
                <a:cubicBezTo>
                  <a:pt x="316" y="1117"/>
                  <a:pt x="329" y="1127"/>
                  <a:pt x="330" y="1140"/>
                </a:cubicBezTo>
                <a:cubicBezTo>
                  <a:pt x="334" y="1178"/>
                  <a:pt x="314" y="1218"/>
                  <a:pt x="294" y="1248"/>
                </a:cubicBezTo>
                <a:cubicBezTo>
                  <a:pt x="292" y="1258"/>
                  <a:pt x="296" y="1272"/>
                  <a:pt x="288" y="1278"/>
                </a:cubicBezTo>
                <a:cubicBezTo>
                  <a:pt x="275" y="1287"/>
                  <a:pt x="256" y="1280"/>
                  <a:pt x="240" y="1284"/>
                </a:cubicBezTo>
                <a:cubicBezTo>
                  <a:pt x="233" y="1286"/>
                  <a:pt x="228" y="1292"/>
                  <a:pt x="222" y="1296"/>
                </a:cubicBezTo>
                <a:cubicBezTo>
                  <a:pt x="196" y="1348"/>
                  <a:pt x="215" y="1386"/>
                  <a:pt x="246" y="1428"/>
                </a:cubicBezTo>
                <a:cubicBezTo>
                  <a:pt x="258" y="1444"/>
                  <a:pt x="282" y="1476"/>
                  <a:pt x="282" y="1476"/>
                </a:cubicBezTo>
                <a:cubicBezTo>
                  <a:pt x="289" y="1504"/>
                  <a:pt x="294" y="1514"/>
                  <a:pt x="318" y="1530"/>
                </a:cubicBezTo>
                <a:cubicBezTo>
                  <a:pt x="354" y="1583"/>
                  <a:pt x="325" y="1553"/>
                  <a:pt x="366" y="1578"/>
                </a:cubicBezTo>
                <a:cubicBezTo>
                  <a:pt x="378" y="1585"/>
                  <a:pt x="402" y="1602"/>
                  <a:pt x="402" y="1602"/>
                </a:cubicBezTo>
                <a:cubicBezTo>
                  <a:pt x="418" y="1626"/>
                  <a:pt x="434" y="1650"/>
                  <a:pt x="450" y="1674"/>
                </a:cubicBezTo>
                <a:cubicBezTo>
                  <a:pt x="457" y="1685"/>
                  <a:pt x="462" y="1710"/>
                  <a:pt x="462" y="1710"/>
                </a:cubicBezTo>
                <a:cubicBezTo>
                  <a:pt x="459" y="1734"/>
                  <a:pt x="450" y="1758"/>
                  <a:pt x="450" y="1782"/>
                </a:cubicBezTo>
                <a:cubicBezTo>
                  <a:pt x="450" y="1853"/>
                  <a:pt x="477" y="1922"/>
                  <a:pt x="516" y="1980"/>
                </a:cubicBezTo>
                <a:cubicBezTo>
                  <a:pt x="526" y="2041"/>
                  <a:pt x="531" y="2043"/>
                  <a:pt x="546" y="2088"/>
                </a:cubicBezTo>
                <a:cubicBezTo>
                  <a:pt x="548" y="2104"/>
                  <a:pt x="549" y="2120"/>
                  <a:pt x="552" y="2136"/>
                </a:cubicBezTo>
                <a:cubicBezTo>
                  <a:pt x="555" y="2148"/>
                  <a:pt x="564" y="2172"/>
                  <a:pt x="564" y="2172"/>
                </a:cubicBezTo>
                <a:cubicBezTo>
                  <a:pt x="557" y="2202"/>
                  <a:pt x="543" y="2217"/>
                  <a:pt x="522" y="2238"/>
                </a:cubicBezTo>
                <a:cubicBezTo>
                  <a:pt x="508" y="2280"/>
                  <a:pt x="529" y="2231"/>
                  <a:pt x="492" y="2268"/>
                </a:cubicBezTo>
                <a:cubicBezTo>
                  <a:pt x="488" y="2272"/>
                  <a:pt x="489" y="2280"/>
                  <a:pt x="486" y="2286"/>
                </a:cubicBezTo>
                <a:cubicBezTo>
                  <a:pt x="475" y="2308"/>
                  <a:pt x="460" y="2321"/>
                  <a:pt x="438" y="2328"/>
                </a:cubicBezTo>
                <a:cubicBezTo>
                  <a:pt x="430" y="2353"/>
                  <a:pt x="417" y="2361"/>
                  <a:pt x="402" y="2382"/>
                </a:cubicBezTo>
                <a:cubicBezTo>
                  <a:pt x="383" y="2409"/>
                  <a:pt x="370" y="2441"/>
                  <a:pt x="342" y="2460"/>
                </a:cubicBezTo>
                <a:cubicBezTo>
                  <a:pt x="344" y="2468"/>
                  <a:pt x="349" y="2476"/>
                  <a:pt x="348" y="2484"/>
                </a:cubicBezTo>
                <a:cubicBezTo>
                  <a:pt x="345" y="2503"/>
                  <a:pt x="329" y="2503"/>
                  <a:pt x="318" y="2514"/>
                </a:cubicBezTo>
                <a:cubicBezTo>
                  <a:pt x="298" y="2534"/>
                  <a:pt x="293" y="2552"/>
                  <a:pt x="270" y="2568"/>
                </a:cubicBezTo>
                <a:cubicBezTo>
                  <a:pt x="266" y="2574"/>
                  <a:pt x="258" y="2586"/>
                  <a:pt x="258" y="2586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1508" name="Freeform 8"/>
          <p:cNvSpPr>
            <a:spLocks/>
          </p:cNvSpPr>
          <p:nvPr/>
        </p:nvSpPr>
        <p:spPr bwMode="auto">
          <a:xfrm>
            <a:off x="3348038" y="836613"/>
            <a:ext cx="4681537" cy="2447925"/>
          </a:xfrm>
          <a:custGeom>
            <a:avLst/>
            <a:gdLst>
              <a:gd name="T0" fmla="*/ 2147483646 w 1438"/>
              <a:gd name="T1" fmla="*/ 0 h 1530"/>
              <a:gd name="T2" fmla="*/ 2147483646 w 1438"/>
              <a:gd name="T3" fmla="*/ 2147483646 h 1530"/>
              <a:gd name="T4" fmla="*/ 2147483646 w 1438"/>
              <a:gd name="T5" fmla="*/ 2147483646 h 1530"/>
              <a:gd name="T6" fmla="*/ 2147483646 w 1438"/>
              <a:gd name="T7" fmla="*/ 2147483646 h 1530"/>
              <a:gd name="T8" fmla="*/ 2147483646 w 1438"/>
              <a:gd name="T9" fmla="*/ 2147483646 h 1530"/>
              <a:gd name="T10" fmla="*/ 2147483646 w 1438"/>
              <a:gd name="T11" fmla="*/ 2147483646 h 1530"/>
              <a:gd name="T12" fmla="*/ 2147483646 w 1438"/>
              <a:gd name="T13" fmla="*/ 2147483646 h 1530"/>
              <a:gd name="T14" fmla="*/ 2147483646 w 1438"/>
              <a:gd name="T15" fmla="*/ 2147483646 h 1530"/>
              <a:gd name="T16" fmla="*/ 2147483646 w 1438"/>
              <a:gd name="T17" fmla="*/ 2147483646 h 1530"/>
              <a:gd name="T18" fmla="*/ 2147483646 w 1438"/>
              <a:gd name="T19" fmla="*/ 2147483646 h 1530"/>
              <a:gd name="T20" fmla="*/ 2147483646 w 1438"/>
              <a:gd name="T21" fmla="*/ 2147483646 h 1530"/>
              <a:gd name="T22" fmla="*/ 2147483646 w 1438"/>
              <a:gd name="T23" fmla="*/ 2147483646 h 1530"/>
              <a:gd name="T24" fmla="*/ 2147483646 w 1438"/>
              <a:gd name="T25" fmla="*/ 2147483646 h 1530"/>
              <a:gd name="T26" fmla="*/ 2147483646 w 1438"/>
              <a:gd name="T27" fmla="*/ 2147483646 h 1530"/>
              <a:gd name="T28" fmla="*/ 2147483646 w 1438"/>
              <a:gd name="T29" fmla="*/ 2147483646 h 1530"/>
              <a:gd name="T30" fmla="*/ 2147483646 w 1438"/>
              <a:gd name="T31" fmla="*/ 2147483646 h 1530"/>
              <a:gd name="T32" fmla="*/ 2147483646 w 1438"/>
              <a:gd name="T33" fmla="*/ 2147483646 h 1530"/>
              <a:gd name="T34" fmla="*/ 2147483646 w 1438"/>
              <a:gd name="T35" fmla="*/ 2147483646 h 1530"/>
              <a:gd name="T36" fmla="*/ 2147483646 w 1438"/>
              <a:gd name="T37" fmla="*/ 2147483646 h 1530"/>
              <a:gd name="T38" fmla="*/ 2147483646 w 1438"/>
              <a:gd name="T39" fmla="*/ 2147483646 h 1530"/>
              <a:gd name="T40" fmla="*/ 2147483646 w 1438"/>
              <a:gd name="T41" fmla="*/ 2147483646 h 1530"/>
              <a:gd name="T42" fmla="*/ 2147483646 w 1438"/>
              <a:gd name="T43" fmla="*/ 2147483646 h 1530"/>
              <a:gd name="T44" fmla="*/ 2147483646 w 1438"/>
              <a:gd name="T45" fmla="*/ 2147483646 h 1530"/>
              <a:gd name="T46" fmla="*/ 2147483646 w 1438"/>
              <a:gd name="T47" fmla="*/ 2147483646 h 1530"/>
              <a:gd name="T48" fmla="*/ 2147483646 w 1438"/>
              <a:gd name="T49" fmla="*/ 2147483646 h 1530"/>
              <a:gd name="T50" fmla="*/ 2147483646 w 1438"/>
              <a:gd name="T51" fmla="*/ 2147483646 h 1530"/>
              <a:gd name="T52" fmla="*/ 2147483646 w 1438"/>
              <a:gd name="T53" fmla="*/ 2147483646 h 1530"/>
              <a:gd name="T54" fmla="*/ 2147483646 w 1438"/>
              <a:gd name="T55" fmla="*/ 2147483646 h 1530"/>
              <a:gd name="T56" fmla="*/ 2147483646 w 1438"/>
              <a:gd name="T57" fmla="*/ 2147483646 h 1530"/>
              <a:gd name="T58" fmla="*/ 2147483646 w 1438"/>
              <a:gd name="T59" fmla="*/ 2147483646 h 1530"/>
              <a:gd name="T60" fmla="*/ 2147483646 w 1438"/>
              <a:gd name="T61" fmla="*/ 2147483646 h 1530"/>
              <a:gd name="T62" fmla="*/ 2147483646 w 1438"/>
              <a:gd name="T63" fmla="*/ 2147483646 h 1530"/>
              <a:gd name="T64" fmla="*/ 2147483646 w 1438"/>
              <a:gd name="T65" fmla="*/ 2147483646 h 1530"/>
              <a:gd name="T66" fmla="*/ 2147483646 w 1438"/>
              <a:gd name="T67" fmla="*/ 2147483646 h 1530"/>
              <a:gd name="T68" fmla="*/ 2147483646 w 1438"/>
              <a:gd name="T69" fmla="*/ 2147483646 h 1530"/>
              <a:gd name="T70" fmla="*/ 2147483646 w 1438"/>
              <a:gd name="T71" fmla="*/ 2147483646 h 1530"/>
              <a:gd name="T72" fmla="*/ 2147483646 w 1438"/>
              <a:gd name="T73" fmla="*/ 2147483646 h 1530"/>
              <a:gd name="T74" fmla="*/ 2147483646 w 1438"/>
              <a:gd name="T75" fmla="*/ 2147483646 h 1530"/>
              <a:gd name="T76" fmla="*/ 2147483646 w 1438"/>
              <a:gd name="T77" fmla="*/ 2147483646 h 1530"/>
              <a:gd name="T78" fmla="*/ 2147483646 w 1438"/>
              <a:gd name="T79" fmla="*/ 2147483646 h 1530"/>
              <a:gd name="T80" fmla="*/ 2147483646 w 1438"/>
              <a:gd name="T81" fmla="*/ 2147483646 h 1530"/>
              <a:gd name="T82" fmla="*/ 2147483646 w 1438"/>
              <a:gd name="T83" fmla="*/ 2147483646 h 1530"/>
              <a:gd name="T84" fmla="*/ 2147483646 w 1438"/>
              <a:gd name="T85" fmla="*/ 2147483646 h 1530"/>
              <a:gd name="T86" fmla="*/ 2147483646 w 1438"/>
              <a:gd name="T87" fmla="*/ 2147483646 h 1530"/>
              <a:gd name="T88" fmla="*/ 2147483646 w 1438"/>
              <a:gd name="T89" fmla="*/ 2147483646 h 1530"/>
              <a:gd name="T90" fmla="*/ 2147483646 w 1438"/>
              <a:gd name="T91" fmla="*/ 2147483646 h 1530"/>
              <a:gd name="T92" fmla="*/ 2147483646 w 1438"/>
              <a:gd name="T93" fmla="*/ 2147483646 h 153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438"/>
              <a:gd name="T142" fmla="*/ 0 h 1530"/>
              <a:gd name="T143" fmla="*/ 1438 w 1438"/>
              <a:gd name="T144" fmla="*/ 1530 h 153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438" h="1530">
                <a:moveTo>
                  <a:pt x="13" y="0"/>
                </a:moveTo>
                <a:cubicBezTo>
                  <a:pt x="0" y="38"/>
                  <a:pt x="22" y="31"/>
                  <a:pt x="49" y="24"/>
                </a:cubicBezTo>
                <a:cubicBezTo>
                  <a:pt x="108" y="44"/>
                  <a:pt x="69" y="22"/>
                  <a:pt x="97" y="54"/>
                </a:cubicBezTo>
                <a:cubicBezTo>
                  <a:pt x="108" y="67"/>
                  <a:pt x="133" y="90"/>
                  <a:pt x="133" y="90"/>
                </a:cubicBezTo>
                <a:cubicBezTo>
                  <a:pt x="127" y="122"/>
                  <a:pt x="124" y="132"/>
                  <a:pt x="97" y="150"/>
                </a:cubicBezTo>
                <a:cubicBezTo>
                  <a:pt x="78" y="187"/>
                  <a:pt x="85" y="186"/>
                  <a:pt x="121" y="204"/>
                </a:cubicBezTo>
                <a:cubicBezTo>
                  <a:pt x="174" y="200"/>
                  <a:pt x="280" y="172"/>
                  <a:pt x="313" y="222"/>
                </a:cubicBezTo>
                <a:cubicBezTo>
                  <a:pt x="285" y="263"/>
                  <a:pt x="294" y="244"/>
                  <a:pt x="283" y="276"/>
                </a:cubicBezTo>
                <a:cubicBezTo>
                  <a:pt x="290" y="296"/>
                  <a:pt x="300" y="310"/>
                  <a:pt x="307" y="330"/>
                </a:cubicBezTo>
                <a:cubicBezTo>
                  <a:pt x="305" y="352"/>
                  <a:pt x="301" y="374"/>
                  <a:pt x="301" y="396"/>
                </a:cubicBezTo>
                <a:cubicBezTo>
                  <a:pt x="301" y="424"/>
                  <a:pt x="320" y="405"/>
                  <a:pt x="301" y="438"/>
                </a:cubicBezTo>
                <a:cubicBezTo>
                  <a:pt x="290" y="456"/>
                  <a:pt x="262" y="471"/>
                  <a:pt x="247" y="486"/>
                </a:cubicBezTo>
                <a:cubicBezTo>
                  <a:pt x="239" y="511"/>
                  <a:pt x="251" y="516"/>
                  <a:pt x="259" y="540"/>
                </a:cubicBezTo>
                <a:cubicBezTo>
                  <a:pt x="247" y="610"/>
                  <a:pt x="241" y="611"/>
                  <a:pt x="223" y="666"/>
                </a:cubicBezTo>
                <a:cubicBezTo>
                  <a:pt x="227" y="680"/>
                  <a:pt x="227" y="696"/>
                  <a:pt x="235" y="708"/>
                </a:cubicBezTo>
                <a:cubicBezTo>
                  <a:pt x="246" y="725"/>
                  <a:pt x="264" y="707"/>
                  <a:pt x="271" y="702"/>
                </a:cubicBezTo>
                <a:cubicBezTo>
                  <a:pt x="308" y="675"/>
                  <a:pt x="347" y="645"/>
                  <a:pt x="391" y="630"/>
                </a:cubicBezTo>
                <a:cubicBezTo>
                  <a:pt x="419" y="592"/>
                  <a:pt x="467" y="573"/>
                  <a:pt x="511" y="558"/>
                </a:cubicBezTo>
                <a:cubicBezTo>
                  <a:pt x="554" y="569"/>
                  <a:pt x="588" y="595"/>
                  <a:pt x="631" y="606"/>
                </a:cubicBezTo>
                <a:cubicBezTo>
                  <a:pt x="635" y="617"/>
                  <a:pt x="637" y="636"/>
                  <a:pt x="655" y="636"/>
                </a:cubicBezTo>
                <a:cubicBezTo>
                  <a:pt x="662" y="636"/>
                  <a:pt x="667" y="627"/>
                  <a:pt x="673" y="624"/>
                </a:cubicBezTo>
                <a:cubicBezTo>
                  <a:pt x="723" y="597"/>
                  <a:pt x="708" y="603"/>
                  <a:pt x="751" y="594"/>
                </a:cubicBezTo>
                <a:cubicBezTo>
                  <a:pt x="759" y="569"/>
                  <a:pt x="786" y="560"/>
                  <a:pt x="811" y="552"/>
                </a:cubicBezTo>
                <a:cubicBezTo>
                  <a:pt x="790" y="521"/>
                  <a:pt x="805" y="507"/>
                  <a:pt x="835" y="492"/>
                </a:cubicBezTo>
                <a:cubicBezTo>
                  <a:pt x="856" y="494"/>
                  <a:pt x="908" y="493"/>
                  <a:pt x="937" y="504"/>
                </a:cubicBezTo>
                <a:cubicBezTo>
                  <a:pt x="959" y="512"/>
                  <a:pt x="975" y="527"/>
                  <a:pt x="997" y="534"/>
                </a:cubicBezTo>
                <a:cubicBezTo>
                  <a:pt x="1024" y="575"/>
                  <a:pt x="1058" y="613"/>
                  <a:pt x="1093" y="648"/>
                </a:cubicBezTo>
                <a:cubicBezTo>
                  <a:pt x="1099" y="654"/>
                  <a:pt x="1103" y="663"/>
                  <a:pt x="1111" y="666"/>
                </a:cubicBezTo>
                <a:cubicBezTo>
                  <a:pt x="1137" y="675"/>
                  <a:pt x="1123" y="670"/>
                  <a:pt x="1153" y="678"/>
                </a:cubicBezTo>
                <a:cubicBezTo>
                  <a:pt x="1168" y="700"/>
                  <a:pt x="1188" y="707"/>
                  <a:pt x="1207" y="726"/>
                </a:cubicBezTo>
                <a:cubicBezTo>
                  <a:pt x="1209" y="733"/>
                  <a:pt x="1220" y="762"/>
                  <a:pt x="1219" y="768"/>
                </a:cubicBezTo>
                <a:cubicBezTo>
                  <a:pt x="1218" y="781"/>
                  <a:pt x="1207" y="804"/>
                  <a:pt x="1207" y="804"/>
                </a:cubicBezTo>
                <a:cubicBezTo>
                  <a:pt x="1214" y="832"/>
                  <a:pt x="1208" y="842"/>
                  <a:pt x="1201" y="870"/>
                </a:cubicBezTo>
                <a:cubicBezTo>
                  <a:pt x="1215" y="912"/>
                  <a:pt x="1217" y="894"/>
                  <a:pt x="1207" y="924"/>
                </a:cubicBezTo>
                <a:cubicBezTo>
                  <a:pt x="1219" y="973"/>
                  <a:pt x="1213" y="950"/>
                  <a:pt x="1243" y="984"/>
                </a:cubicBezTo>
                <a:cubicBezTo>
                  <a:pt x="1253" y="995"/>
                  <a:pt x="1259" y="1008"/>
                  <a:pt x="1267" y="1020"/>
                </a:cubicBezTo>
                <a:cubicBezTo>
                  <a:pt x="1271" y="1026"/>
                  <a:pt x="1279" y="1038"/>
                  <a:pt x="1279" y="1038"/>
                </a:cubicBezTo>
                <a:cubicBezTo>
                  <a:pt x="1281" y="1048"/>
                  <a:pt x="1279" y="1060"/>
                  <a:pt x="1285" y="1068"/>
                </a:cubicBezTo>
                <a:cubicBezTo>
                  <a:pt x="1289" y="1073"/>
                  <a:pt x="1297" y="1073"/>
                  <a:pt x="1303" y="1074"/>
                </a:cubicBezTo>
                <a:cubicBezTo>
                  <a:pt x="1343" y="1081"/>
                  <a:pt x="1368" y="1083"/>
                  <a:pt x="1405" y="1098"/>
                </a:cubicBezTo>
                <a:cubicBezTo>
                  <a:pt x="1393" y="1100"/>
                  <a:pt x="1378" y="1096"/>
                  <a:pt x="1369" y="1104"/>
                </a:cubicBezTo>
                <a:cubicBezTo>
                  <a:pt x="1364" y="1108"/>
                  <a:pt x="1373" y="1116"/>
                  <a:pt x="1375" y="1122"/>
                </a:cubicBezTo>
                <a:cubicBezTo>
                  <a:pt x="1384" y="1154"/>
                  <a:pt x="1393" y="1155"/>
                  <a:pt x="1423" y="1170"/>
                </a:cubicBezTo>
                <a:cubicBezTo>
                  <a:pt x="1432" y="1205"/>
                  <a:pt x="1438" y="1238"/>
                  <a:pt x="1405" y="1260"/>
                </a:cubicBezTo>
                <a:cubicBezTo>
                  <a:pt x="1399" y="1285"/>
                  <a:pt x="1415" y="1351"/>
                  <a:pt x="1417" y="1374"/>
                </a:cubicBezTo>
                <a:cubicBezTo>
                  <a:pt x="1406" y="1446"/>
                  <a:pt x="1411" y="1445"/>
                  <a:pt x="1375" y="1488"/>
                </a:cubicBezTo>
                <a:cubicBezTo>
                  <a:pt x="1363" y="1502"/>
                  <a:pt x="1339" y="1530"/>
                  <a:pt x="1339" y="1530"/>
                </a:cubicBezTo>
              </a:path>
            </a:pathLst>
          </a:custGeom>
          <a:noFill/>
          <a:ln w="635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1509" name="Freeform 9"/>
          <p:cNvSpPr>
            <a:spLocks/>
          </p:cNvSpPr>
          <p:nvPr/>
        </p:nvSpPr>
        <p:spPr bwMode="auto">
          <a:xfrm>
            <a:off x="5219700" y="3213100"/>
            <a:ext cx="2519363" cy="1079500"/>
          </a:xfrm>
          <a:custGeom>
            <a:avLst/>
            <a:gdLst>
              <a:gd name="T0" fmla="*/ 2147483646 w 753"/>
              <a:gd name="T1" fmla="*/ 2147483646 h 720"/>
              <a:gd name="T2" fmla="*/ 2147483646 w 753"/>
              <a:gd name="T3" fmla="*/ 2147483646 h 720"/>
              <a:gd name="T4" fmla="*/ 2147483646 w 753"/>
              <a:gd name="T5" fmla="*/ 2147483646 h 720"/>
              <a:gd name="T6" fmla="*/ 2147483646 w 753"/>
              <a:gd name="T7" fmla="*/ 0 h 720"/>
              <a:gd name="T8" fmla="*/ 2147483646 w 753"/>
              <a:gd name="T9" fmla="*/ 2147483646 h 720"/>
              <a:gd name="T10" fmla="*/ 2147483646 w 753"/>
              <a:gd name="T11" fmla="*/ 2147483646 h 720"/>
              <a:gd name="T12" fmla="*/ 2147483646 w 753"/>
              <a:gd name="T13" fmla="*/ 2147483646 h 720"/>
              <a:gd name="T14" fmla="*/ 2147483646 w 753"/>
              <a:gd name="T15" fmla="*/ 2147483646 h 720"/>
              <a:gd name="T16" fmla="*/ 2147483646 w 753"/>
              <a:gd name="T17" fmla="*/ 2147483646 h 720"/>
              <a:gd name="T18" fmla="*/ 2147483646 w 753"/>
              <a:gd name="T19" fmla="*/ 2147483646 h 720"/>
              <a:gd name="T20" fmla="*/ 2147483646 w 753"/>
              <a:gd name="T21" fmla="*/ 2147483646 h 720"/>
              <a:gd name="T22" fmla="*/ 2147483646 w 753"/>
              <a:gd name="T23" fmla="*/ 2147483646 h 720"/>
              <a:gd name="T24" fmla="*/ 2147483646 w 753"/>
              <a:gd name="T25" fmla="*/ 2147483646 h 720"/>
              <a:gd name="T26" fmla="*/ 2147483646 w 753"/>
              <a:gd name="T27" fmla="*/ 2147483646 h 720"/>
              <a:gd name="T28" fmla="*/ 2147483646 w 753"/>
              <a:gd name="T29" fmla="*/ 2147483646 h 720"/>
              <a:gd name="T30" fmla="*/ 2147483646 w 753"/>
              <a:gd name="T31" fmla="*/ 2147483646 h 720"/>
              <a:gd name="T32" fmla="*/ 2147483646 w 753"/>
              <a:gd name="T33" fmla="*/ 2147483646 h 720"/>
              <a:gd name="T34" fmla="*/ 2147483646 w 753"/>
              <a:gd name="T35" fmla="*/ 2147483646 h 720"/>
              <a:gd name="T36" fmla="*/ 2147483646 w 753"/>
              <a:gd name="T37" fmla="*/ 2147483646 h 72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753"/>
              <a:gd name="T58" fmla="*/ 0 h 720"/>
              <a:gd name="T59" fmla="*/ 753 w 753"/>
              <a:gd name="T60" fmla="*/ 720 h 72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753" h="720">
                <a:moveTo>
                  <a:pt x="753" y="48"/>
                </a:moveTo>
                <a:cubicBezTo>
                  <a:pt x="741" y="44"/>
                  <a:pt x="727" y="44"/>
                  <a:pt x="717" y="36"/>
                </a:cubicBezTo>
                <a:cubicBezTo>
                  <a:pt x="711" y="31"/>
                  <a:pt x="717" y="17"/>
                  <a:pt x="711" y="12"/>
                </a:cubicBezTo>
                <a:cubicBezTo>
                  <a:pt x="698" y="1"/>
                  <a:pt x="679" y="5"/>
                  <a:pt x="663" y="0"/>
                </a:cubicBezTo>
                <a:cubicBezTo>
                  <a:pt x="612" y="6"/>
                  <a:pt x="599" y="19"/>
                  <a:pt x="555" y="30"/>
                </a:cubicBezTo>
                <a:cubicBezTo>
                  <a:pt x="520" y="24"/>
                  <a:pt x="487" y="15"/>
                  <a:pt x="453" y="6"/>
                </a:cubicBezTo>
                <a:cubicBezTo>
                  <a:pt x="333" y="10"/>
                  <a:pt x="296" y="12"/>
                  <a:pt x="201" y="36"/>
                </a:cubicBezTo>
                <a:cubicBezTo>
                  <a:pt x="187" y="57"/>
                  <a:pt x="167" y="64"/>
                  <a:pt x="153" y="84"/>
                </a:cubicBezTo>
                <a:cubicBezTo>
                  <a:pt x="114" y="139"/>
                  <a:pt x="170" y="79"/>
                  <a:pt x="123" y="126"/>
                </a:cubicBezTo>
                <a:cubicBezTo>
                  <a:pt x="119" y="138"/>
                  <a:pt x="122" y="156"/>
                  <a:pt x="111" y="162"/>
                </a:cubicBezTo>
                <a:cubicBezTo>
                  <a:pt x="95" y="170"/>
                  <a:pt x="63" y="186"/>
                  <a:pt x="63" y="186"/>
                </a:cubicBezTo>
                <a:cubicBezTo>
                  <a:pt x="73" y="243"/>
                  <a:pt x="62" y="225"/>
                  <a:pt x="9" y="234"/>
                </a:cubicBezTo>
                <a:cubicBezTo>
                  <a:pt x="14" y="311"/>
                  <a:pt x="0" y="314"/>
                  <a:pt x="51" y="348"/>
                </a:cubicBezTo>
                <a:cubicBezTo>
                  <a:pt x="60" y="374"/>
                  <a:pt x="51" y="383"/>
                  <a:pt x="39" y="408"/>
                </a:cubicBezTo>
                <a:cubicBezTo>
                  <a:pt x="48" y="455"/>
                  <a:pt x="62" y="451"/>
                  <a:pt x="105" y="462"/>
                </a:cubicBezTo>
                <a:cubicBezTo>
                  <a:pt x="107" y="496"/>
                  <a:pt x="105" y="531"/>
                  <a:pt x="111" y="564"/>
                </a:cubicBezTo>
                <a:cubicBezTo>
                  <a:pt x="112" y="570"/>
                  <a:pt x="153" y="634"/>
                  <a:pt x="159" y="648"/>
                </a:cubicBezTo>
                <a:cubicBezTo>
                  <a:pt x="164" y="660"/>
                  <a:pt x="167" y="672"/>
                  <a:pt x="171" y="684"/>
                </a:cubicBezTo>
                <a:cubicBezTo>
                  <a:pt x="175" y="696"/>
                  <a:pt x="177" y="720"/>
                  <a:pt x="177" y="720"/>
                </a:cubicBezTo>
              </a:path>
            </a:pathLst>
          </a:custGeom>
          <a:noFill/>
          <a:ln w="63500">
            <a:solidFill>
              <a:srgbClr val="CCFFFF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1510" name="Freeform 10"/>
          <p:cNvSpPr>
            <a:spLocks/>
          </p:cNvSpPr>
          <p:nvPr/>
        </p:nvSpPr>
        <p:spPr bwMode="auto">
          <a:xfrm>
            <a:off x="3419475" y="6381750"/>
            <a:ext cx="1728788" cy="403225"/>
          </a:xfrm>
          <a:custGeom>
            <a:avLst/>
            <a:gdLst>
              <a:gd name="T0" fmla="*/ 2147483646 w 542"/>
              <a:gd name="T1" fmla="*/ 2147483646 h 284"/>
              <a:gd name="T2" fmla="*/ 2147483646 w 542"/>
              <a:gd name="T3" fmla="*/ 2147483646 h 284"/>
              <a:gd name="T4" fmla="*/ 2147483646 w 542"/>
              <a:gd name="T5" fmla="*/ 0 h 284"/>
              <a:gd name="T6" fmla="*/ 2147483646 w 542"/>
              <a:gd name="T7" fmla="*/ 2147483646 h 284"/>
              <a:gd name="T8" fmla="*/ 2147483646 w 542"/>
              <a:gd name="T9" fmla="*/ 2147483646 h 284"/>
              <a:gd name="T10" fmla="*/ 2147483646 w 542"/>
              <a:gd name="T11" fmla="*/ 2147483646 h 284"/>
              <a:gd name="T12" fmla="*/ 2147483646 w 542"/>
              <a:gd name="T13" fmla="*/ 2147483646 h 284"/>
              <a:gd name="T14" fmla="*/ 2147483646 w 542"/>
              <a:gd name="T15" fmla="*/ 2147483646 h 284"/>
              <a:gd name="T16" fmla="*/ 2147483646 w 542"/>
              <a:gd name="T17" fmla="*/ 2147483646 h 284"/>
              <a:gd name="T18" fmla="*/ 2147483646 w 542"/>
              <a:gd name="T19" fmla="*/ 2147483646 h 284"/>
              <a:gd name="T20" fmla="*/ 2147483646 w 542"/>
              <a:gd name="T21" fmla="*/ 2147483646 h 284"/>
              <a:gd name="T22" fmla="*/ 2147483646 w 542"/>
              <a:gd name="T23" fmla="*/ 2147483646 h 284"/>
              <a:gd name="T24" fmla="*/ 2147483646 w 542"/>
              <a:gd name="T25" fmla="*/ 2147483646 h 284"/>
              <a:gd name="T26" fmla="*/ 2147483646 w 542"/>
              <a:gd name="T27" fmla="*/ 2147483646 h 284"/>
              <a:gd name="T28" fmla="*/ 2147483646 w 542"/>
              <a:gd name="T29" fmla="*/ 2147483646 h 28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542"/>
              <a:gd name="T46" fmla="*/ 0 h 284"/>
              <a:gd name="T47" fmla="*/ 542 w 542"/>
              <a:gd name="T48" fmla="*/ 284 h 28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542" h="284">
                <a:moveTo>
                  <a:pt x="2" y="90"/>
                </a:moveTo>
                <a:cubicBezTo>
                  <a:pt x="15" y="70"/>
                  <a:pt x="30" y="65"/>
                  <a:pt x="38" y="42"/>
                </a:cubicBezTo>
                <a:cubicBezTo>
                  <a:pt x="10" y="1"/>
                  <a:pt x="0" y="11"/>
                  <a:pt x="32" y="0"/>
                </a:cubicBezTo>
                <a:cubicBezTo>
                  <a:pt x="63" y="21"/>
                  <a:pt x="45" y="51"/>
                  <a:pt x="80" y="54"/>
                </a:cubicBezTo>
                <a:cubicBezTo>
                  <a:pt x="118" y="57"/>
                  <a:pt x="156" y="58"/>
                  <a:pt x="194" y="60"/>
                </a:cubicBezTo>
                <a:cubicBezTo>
                  <a:pt x="180" y="142"/>
                  <a:pt x="147" y="129"/>
                  <a:pt x="272" y="138"/>
                </a:cubicBezTo>
                <a:cubicBezTo>
                  <a:pt x="279" y="159"/>
                  <a:pt x="274" y="198"/>
                  <a:pt x="260" y="216"/>
                </a:cubicBezTo>
                <a:cubicBezTo>
                  <a:pt x="255" y="223"/>
                  <a:pt x="244" y="220"/>
                  <a:pt x="236" y="222"/>
                </a:cubicBezTo>
                <a:cubicBezTo>
                  <a:pt x="195" y="284"/>
                  <a:pt x="274" y="261"/>
                  <a:pt x="320" y="258"/>
                </a:cubicBezTo>
                <a:cubicBezTo>
                  <a:pt x="341" y="244"/>
                  <a:pt x="386" y="222"/>
                  <a:pt x="386" y="222"/>
                </a:cubicBezTo>
                <a:cubicBezTo>
                  <a:pt x="396" y="224"/>
                  <a:pt x="406" y="225"/>
                  <a:pt x="416" y="228"/>
                </a:cubicBezTo>
                <a:cubicBezTo>
                  <a:pt x="428" y="231"/>
                  <a:pt x="452" y="240"/>
                  <a:pt x="452" y="240"/>
                </a:cubicBezTo>
                <a:cubicBezTo>
                  <a:pt x="522" y="226"/>
                  <a:pt x="485" y="215"/>
                  <a:pt x="506" y="162"/>
                </a:cubicBezTo>
                <a:cubicBezTo>
                  <a:pt x="509" y="155"/>
                  <a:pt x="519" y="155"/>
                  <a:pt x="524" y="150"/>
                </a:cubicBezTo>
                <a:cubicBezTo>
                  <a:pt x="531" y="143"/>
                  <a:pt x="542" y="126"/>
                  <a:pt x="542" y="126"/>
                </a:cubicBezTo>
              </a:path>
            </a:pathLst>
          </a:custGeom>
          <a:noFill/>
          <a:ln w="635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1511" name="Text Box 14"/>
          <p:cNvSpPr txBox="1">
            <a:spLocks noChangeArrowheads="1"/>
          </p:cNvSpPr>
          <p:nvPr/>
        </p:nvSpPr>
        <p:spPr bwMode="auto">
          <a:xfrm>
            <a:off x="-36513" y="-26988"/>
            <a:ext cx="9144001" cy="768351"/>
          </a:xfrm>
          <a:prstGeom prst="rect">
            <a:avLst/>
          </a:prstGeom>
          <a:solidFill>
            <a:srgbClr val="FFFF00"/>
          </a:solidFill>
          <a:ln w="9525">
            <a:solidFill>
              <a:srgbClr val="005776"/>
            </a:solidFill>
            <a:miter lim="800000"/>
            <a:headEnd/>
            <a:tailEnd/>
          </a:ln>
          <a:effectLst>
            <a:outerShdw dist="17961" dir="2700000" algn="ctr" rotWithShape="0">
              <a:srgbClr val="FFFFFF"/>
            </a:outerShdw>
          </a:effec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h-TH" sz="44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สภาพทางภูมิศาสตร์ของประเทศไทย</a:t>
            </a:r>
          </a:p>
        </p:txBody>
      </p:sp>
      <p:sp>
        <p:nvSpPr>
          <p:cNvPr id="21512" name="AutoShape 16"/>
          <p:cNvSpPr>
            <a:spLocks noChangeArrowheads="1"/>
          </p:cNvSpPr>
          <p:nvPr/>
        </p:nvSpPr>
        <p:spPr bwMode="auto">
          <a:xfrm>
            <a:off x="6588125" y="1052513"/>
            <a:ext cx="2232025" cy="647700"/>
          </a:xfrm>
          <a:prstGeom prst="wedgeRectCallout">
            <a:avLst>
              <a:gd name="adj1" fmla="val -101144"/>
              <a:gd name="adj2" fmla="val 7941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th-TH" sz="3600" b="1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ลาว ๑,๗๕๐กม.</a:t>
            </a:r>
          </a:p>
        </p:txBody>
      </p:sp>
      <p:sp>
        <p:nvSpPr>
          <p:cNvPr id="21513" name="AutoShape 17"/>
          <p:cNvSpPr>
            <a:spLocks noChangeArrowheads="1"/>
          </p:cNvSpPr>
          <p:nvPr/>
        </p:nvSpPr>
        <p:spPr bwMode="auto">
          <a:xfrm>
            <a:off x="6300788" y="3716338"/>
            <a:ext cx="2303462" cy="647700"/>
          </a:xfrm>
          <a:prstGeom prst="wedgeRectCallout">
            <a:avLst>
              <a:gd name="adj1" fmla="val -63778"/>
              <a:gd name="adj2" fmla="val -985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th-TH" sz="3600" b="1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กัมพูชา ๗๘๙กม.</a:t>
            </a:r>
          </a:p>
        </p:txBody>
      </p:sp>
      <p:sp>
        <p:nvSpPr>
          <p:cNvPr id="21514" name="AutoShape 18"/>
          <p:cNvSpPr>
            <a:spLocks noChangeArrowheads="1"/>
          </p:cNvSpPr>
          <p:nvPr/>
        </p:nvSpPr>
        <p:spPr bwMode="auto">
          <a:xfrm>
            <a:off x="179388" y="3141663"/>
            <a:ext cx="2232025" cy="792162"/>
          </a:xfrm>
          <a:prstGeom prst="wedgeRectCallout">
            <a:avLst>
              <a:gd name="adj1" fmla="val 31338"/>
              <a:gd name="adj2" fmla="val -1566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th-TH" sz="3600" b="1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พม่า ๒,๒๐๒กม.</a:t>
            </a:r>
          </a:p>
        </p:txBody>
      </p:sp>
      <p:sp>
        <p:nvSpPr>
          <p:cNvPr id="21515" name="AutoShape 19"/>
          <p:cNvSpPr>
            <a:spLocks noChangeArrowheads="1"/>
          </p:cNvSpPr>
          <p:nvPr/>
        </p:nvSpPr>
        <p:spPr bwMode="auto">
          <a:xfrm>
            <a:off x="4427538" y="5445125"/>
            <a:ext cx="2736850" cy="647700"/>
          </a:xfrm>
          <a:prstGeom prst="wedgeRectCallout">
            <a:avLst>
              <a:gd name="adj1" fmla="val -37241"/>
              <a:gd name="adj2" fmla="val 14632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th-TH" sz="3600" b="1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มาเลเซีย ๒,๗๐๕</a:t>
            </a:r>
            <a:r>
              <a:rPr lang="th-TH" sz="3200" b="1">
                <a:solidFill>
                  <a:srgbClr val="FFFF00"/>
                </a:solidFill>
              </a:rPr>
              <a:t>กม</a:t>
            </a:r>
            <a:r>
              <a:rPr lang="th-TH" b="1">
                <a:solidFill>
                  <a:srgbClr val="FFFF00"/>
                </a:solidFill>
              </a:rPr>
              <a:t>.</a:t>
            </a:r>
          </a:p>
        </p:txBody>
      </p:sp>
      <p:pic>
        <p:nvPicPr>
          <p:cNvPr id="21516" name="Picture 20" descr="ธงลาว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1052513"/>
            <a:ext cx="935038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7" name="Picture 21" descr="ธงไทย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48038" y="2420938"/>
            <a:ext cx="1368425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8" name="Picture 22" descr="ธงกัมพูชา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04025" y="4221163"/>
            <a:ext cx="863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9" name="Picture 24" descr="06512+9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9700" y="6237288"/>
            <a:ext cx="105886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0" name="Picture 17" descr="F:\Flag_of_Myanmar.svg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8" y="836613"/>
            <a:ext cx="11874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รูปภาพ 1" descr="CCI01072016_0006.jpg"/>
          <p:cNvPicPr>
            <a:picLocks noChangeAspect="1"/>
          </p:cNvPicPr>
          <p:nvPr/>
        </p:nvPicPr>
        <p:blipFill>
          <a:blip r:embed="rId2"/>
          <a:srcRect l="27071" t="15530" r="23271" b="48087"/>
          <a:stretch>
            <a:fillRect/>
          </a:stretch>
        </p:blipFill>
        <p:spPr bwMode="auto">
          <a:xfrm>
            <a:off x="76200" y="76200"/>
            <a:ext cx="8915400" cy="665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8192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smtClean="0"/>
          </a:p>
        </p:txBody>
      </p:sp>
      <p:pic>
        <p:nvPicPr>
          <p:cNvPr id="81924" name="Picture 2" descr="http://www.fisheries.go.th/ciuuweb/content/main/pic_activities/2015050919483614311457561431145774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รูปภาพ 3" descr="CCI01072016_0001.jpg"/>
          <p:cNvPicPr>
            <a:picLocks noChangeAspect="1"/>
          </p:cNvPicPr>
          <p:nvPr/>
        </p:nvPicPr>
        <p:blipFill>
          <a:blip r:embed="rId2"/>
          <a:srcRect l="15421" t="6795" r="5276" b="59235"/>
          <a:stretch>
            <a:fillRect/>
          </a:stretch>
        </p:blipFill>
        <p:spPr bwMode="auto">
          <a:xfrm>
            <a:off x="76200" y="76200"/>
            <a:ext cx="8931275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3"/>
          <p:cNvSpPr>
            <a:spLocks noGrp="1"/>
          </p:cNvSpPr>
          <p:nvPr>
            <p:ph type="ctrTitle"/>
          </p:nvPr>
        </p:nvSpPr>
        <p:spPr>
          <a:xfrm>
            <a:off x="0" y="-58808"/>
            <a:ext cx="9144000" cy="2551704"/>
          </a:xfrm>
          <a:solidFill>
            <a:srgbClr val="002060"/>
          </a:solidFill>
        </p:spPr>
        <p:txBody>
          <a:bodyPr>
            <a:noAutofit/>
          </a:bodyPr>
          <a:lstStyle/>
          <a:p>
            <a:pPr marL="514350" indent="-514350">
              <a:defRPr/>
            </a:pP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 </a:t>
            </a:r>
            <a:br>
              <a:rPr lang="th-TH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บทบาทและอำนาจหน้าที่ ของหน่วยงาน          ที่เกี่ยวข้องในการป้องกันและปราบปราม         การค้ามนุษย์ </a:t>
            </a:r>
          </a:p>
        </p:txBody>
      </p:sp>
      <p:sp>
        <p:nvSpPr>
          <p:cNvPr id="83971" name="ชื่อเรื่องรอง 4"/>
          <p:cNvSpPr>
            <a:spLocks noGrp="1"/>
          </p:cNvSpPr>
          <p:nvPr>
            <p:ph type="subTitle" idx="1"/>
          </p:nvPr>
        </p:nvSpPr>
        <p:spPr>
          <a:xfrm>
            <a:off x="0" y="2492375"/>
            <a:ext cx="9144000" cy="4365625"/>
          </a:xfrm>
          <a:solidFill>
            <a:schemeClr val="bg1"/>
          </a:solidFill>
        </p:spPr>
        <p:txBody>
          <a:bodyPr/>
          <a:lstStyle/>
          <a:p>
            <a:pPr marL="514350" marR="0" indent="-514350" algn="thaiDist"/>
            <a:r>
              <a:rPr lang="th-TH" sz="4000" b="1" smtClean="0">
                <a:solidFill>
                  <a:srgbClr val="353535"/>
                </a:solidFill>
                <a:latin typeface="TH SarabunPSK" pitchFamily="34" charset="-34"/>
                <a:cs typeface="TH SarabunPSK" pitchFamily="34" charset="-34"/>
              </a:rPr>
              <a:t>๑.  ศูนย์ปฏิบัติการป้องกันและปราบปรามการค้ามนุษย์แห่งชาติ</a:t>
            </a:r>
          </a:p>
          <a:p>
            <a:pPr marL="514350" marR="0" indent="-514350" algn="thaiDist"/>
            <a:r>
              <a:rPr lang="th-TH" sz="4000" b="1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๒.  ศูนย์พิทักษ์เด็ก สตรี ครอบครัว และป้องกันและปราบปรามการค้ามนุษย์ สำนักงานตำรวจแห่งชาติ(ศพดส.ตร.)</a:t>
            </a:r>
          </a:p>
          <a:p>
            <a:pPr marL="514350" marR="0" indent="-514350" algn="thaiDist"/>
            <a:r>
              <a:rPr lang="th-TH" sz="4000" b="1" smtClean="0">
                <a:solidFill>
                  <a:srgbClr val="336600"/>
                </a:solidFill>
                <a:latin typeface="TH SarabunPSK" pitchFamily="34" charset="-34"/>
                <a:cs typeface="TH SarabunPSK" pitchFamily="34" charset="-34"/>
              </a:rPr>
              <a:t>๓.  ศูนย์บัญชาการแก้ไขการทำการประมงผิดกฎหมาย (ศปมผ.)</a:t>
            </a:r>
          </a:p>
          <a:p>
            <a:pPr marL="514350" marR="0" indent="-514350" algn="thaiDist"/>
            <a:r>
              <a:rPr lang="th-TH" sz="4000" b="1" smtClean="0">
                <a:solidFill>
                  <a:srgbClr val="35385A"/>
                </a:solidFill>
                <a:latin typeface="TH SarabunPSK" pitchFamily="34" charset="-34"/>
                <a:cs typeface="TH SarabunPSK" pitchFamily="34" charset="-34"/>
              </a:rPr>
              <a:t>๔.  ศูนย์ประสานการปฏิบัติในการรักษาผลประโยชน์ของชาติ     ทางทะเล (ศรชล.)</a:t>
            </a:r>
          </a:p>
          <a:p>
            <a:pPr marL="514350" marR="0" indent="-514350" algn="thaiDist"/>
            <a:r>
              <a:rPr lang="th-TH" sz="4000" b="1" smtClean="0">
                <a:solidFill>
                  <a:srgbClr val="353535"/>
                </a:solidFill>
                <a:latin typeface="TH SarabunPSK" pitchFamily="34" charset="-34"/>
                <a:cs typeface="TH SarabunPSK" pitchFamily="34" charset="-34"/>
              </a:rPr>
              <a:t>๕.  ฯลฯ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46" descr="http://webboard.yenta4.com/uploads/2015/11/20/245134-attachme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0" y="5143500"/>
            <a:ext cx="2071688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5" name="AutoShape 2" descr="ผลการค้นหารูปภาพสำหรับ ปคม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sp>
        <p:nvSpPr>
          <p:cNvPr id="84996" name="AutoShape 4" descr="ผลการค้นหารูปภาพสำหรับ ปคม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pic>
        <p:nvPicPr>
          <p:cNvPr id="84997" name="Picture 6" descr="http://www.innnews.co.th/images/news/2013/5/504471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1857375"/>
            <a:ext cx="2230437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8" name="Picture 8" descr="opp-log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75" y="5000625"/>
            <a:ext cx="23812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9" name="AutoShape 10" descr="ผลการค้นหารูปภาพสำหรับ กรมประมง โลโก้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sp>
        <p:nvSpPr>
          <p:cNvPr id="85000" name="AutoShape 12" descr="data:image/png;base64,iVBORw0KGgoAAAANSUhEUgAAAOEAAADhCAMAAAAJbSJIAAABdFBMVEX///8REHYZQpzYrAMAAHkAAHsAOp/brgDgsgDargAAPJ4AOKAAO5/hswAAOaDXqgAANKEAMaLWpgAUQJ0LDHcAAHKolWcAM6EAMKMAAG0APZ0+U5Q1UpKok2wABHi8o1q1nmDBpliynGLKrFKBfHoALKTCp1ewmmTIq1Rub4WolWh0c4EUQpjPr0+8pFpna4afj23hu0OVh3UqS5ZdZolMXI5UYIyajG/XtEp8jb57eH2Ng3W3kiqIgHhCVpFvcYIoSZjFnR2srca6kyJNXoxSQmKPckUAKKV9ZFBkUFzT2eqqhzT08/mIbUrq05g+MmkkJIArI26XeEGgfzvrwTx1XVnz5sdZSF83LW1nU1p6eqaBZ02vizD69eXIyNnmvkCYmLvkxnHv3q1HOmZpaZ7p0Yz5yy82N4Wcqc1Oaa52X1UkIHEvKG+GlsPjxGYXFXIAFpdiebRTU5H27tRDQ4qJibHP0N8AG6dBX6kvLoJbc7JeXpjYe9yMAAAgAElEQVR4nOx9jXub1vW/LQu9AELIyJKCLF/eBEgCg3gRFAxCtWMncTwvtlInixt39ZplcVqn69Zvt/3zv3sByU7WZGnXvfyeZ/fZUluWEB/Oued8zrnnnruy8r/xv/G/8b/xv/G/8b/xv/G/8b+Rj88//+6zL7/81WJ8+eV3333+n76nX2h8/tmvfutX19Go3x7pCxfffPXlZ/8fI/3uy99e1DNkaz8+Mqhr/lf/H8L87lfj+voSWRmNytsDvlKtLoGur/32y/9/UH7+5TcLdNVqCmx95/Dk2b2z+5fH2bh7dv/Z0cn5rI6QVstLlF999p++948Yn//qIkcHpVar757eO3uNwVEsFre2trBswB/h7/CH5vH9o8MZgllNUa7Xv/nyP43gg+PzLy/gtEKyK1fKs9PHT1I0zdXF2Do935nNyrVHi5eaTQR06+6zw/UahJnJ8pv/Wkl+9s0S3vrp02sothts2Siup5Ovdvn2H5pbRax4fO98LQcJ1fW/cU7+am0dKWe1Uts9Ov4RdGhgs3TOVS5/5I/NIrZ1dlJPQUJ19f/LBPn5V+sIX7Vcm927wt5B12w24bxDr2G7qfWsPC7+CHwkSwy7C0HmgvwvmpGf/zYVX7lSP3n9Frz8xydP7p49RnLDzjOET1OEW8XMBL31PKAJOjuHszidkb/6TyPLxuff5Ph27xex2/CK2BWS22HqMGqvighhpqXPigjK2cnO7u7O6b3LJvaWTLew66P1GsK4/t+AMZMfNC6nx7fvE8JrvtqpXW4hhKnvOIJ/LZ4sf956MquVMyZQWzt/XHwLI7Sw93cRRji3/9O6+lWKr1Lev3pL2ZqvX+0g2nKCrRb3qxkq7AbhSbF5vVZekjf4fNbuvTN5i9jlToZx7T9pc76sI/dQqe83b9Qz/aF4mt5ddR27hQq+fK+S/nxaLB5VMj5Xq1XSd1Z2t96xO1vYk8NMV8f/Kd/x+RgJsFzZX13ig8r5Or27uxkAqKbFVwtUS4TVQyzHXd25ur67k03OQ2w1tbu3NAHKMbU561/9RwB+leE7vFrgQ/COdmupoSyup7pZPcFyhNVDhPBphnYXKz5bYi1iM6jPEOJVs4k9enJ921ptYXdnyHnU/wOq+t0FVNBqbff4Rn5PjqDxqJZTWWC5jNax4v0FKnjDZ9nPOxiiN+mPs2dPsON7iJvWLovQ+lRq51e39XULe7WWivGbfzPAr9AELK89xm7upnhUy2xKMVXTWqamx8UMVTVFmCkvmp7NJpxk1ZSfz44gfy1eQqizasrYX8OHtnW9sK7F5mnmHv+dYvz8IrWgh6u3bXzzSTb3KrfVtLyPXWao6hgysQuEkI9jl4epZ0cgd88wyHqwtewz59jq1mXlVXFrOR1nFSTG3/7bAH6ZzsD62S0DmnKyWTb3zm+paXmGXdVuED7Kf956dfcaMprm492MbFdrp/DP2Gn+AIqrRRiBzI6xhapC04tm48W/yaj+Np2BhwsnDQ1M8Qq5i+JRNvfqqZqeZWpaOc4QrlU3tprFZoZwrViv1WbnR/e3sKujTHA1aGubq6lZKc+KGDJE1drJ0klix+tIjP8W/59qaLn6FFuo0PURsg+7j7ZyHVyrnCH1Kq4t1DRz7dXT49dns4UawiADGiU4S5vYVT0jq1dN+LBOIF3bud66yj5TWbtqLsV4iqb5v8FvfIcC+MrsKhdg8fqkUsnsw3UzV9Pyaaqmp+XcHxzmzr2SvRO+9Ql2khvYRxj2KEd4t4ji/uI19K5Y5iLXyoe3Jjp2H/mUdf9fDBBNwWploT1N7FU5v5fqY6im+7fUFHuWTUToPGaVPOWUAZ0do3lWyX/ZKWd/rFy/fnbyKiV/uYNZq1av0fc0c4tTvEoNztq/dDIiJ1GuLDR063o3n2O1w2t4a83jfO7dg1HRWQYIEoBm8Vm9BuWHslK18vlT5GGaxcxZrOVPCPrI+7VKtQI/CqHUcyW9hx5V83hh0tCH4Mv17/51AL9BNqa+MHHFJ8gXw9igsn4GHdo1VsxjeKjF57McbGpYi9iTp89OTvZf3T/GFhEI9uQU4q5mEqxW6s1MxWuPi7kKIzucvnFWO124JWiBqtBt/Ms8o49szGzhireOU651+Pr6CFmbann9MbafS6SaiaaKLGT++LPxFuuEXv5wVq/UauX6yXX+dKAhfZI9nLXKE/RuxPoQtcg+iZ2hR7L+LzKpY2Rjzhc32VxFEqwcQck9Oa0g112uPV3c3FolzQCf38VW3xrNbCx/haal+ejJkyv4n+LT3FcWZ/nEPEmp+DVKNCJ62Fy4DWRv/iWRMQKYOuZcYVBkC9kJdnxeW8ylei6I6undo2dH969yTtfc2LiTjq1fZyP7bWNjY4E6veA+Colrp49zM7OepXYOc8XfWVjvR+g7/hVeA7nB2tESYPMq4x+nu7UbQ1k7Rk6/WqnNsIVKInDFP/7m0+cPHt6+2sOH33/6xe/+BP+4sZQodnxyePgq96Nrlfsp+cv5bbUMPWP25Vtb/xqI47cBrhbzR42mRTXjlyhNeAyN5uzodTGX3Z2NP37xfAnt4cMH2Xi4fOnBp7/5yxJlE6WmznOCkJmZPARBs2G1eJjNkGZzt/LLQ3wX4Goe9qV2cO30LHPvFeirj/J0W/POnb/8+fsM2YOXX//1B4Y+6Ofj4IDUfvj25fMH2Z8//d3GUpTF08rCqaLk3H6usrMiZLq13RxicafyS5ubb95R0SWJRinEe1twMqI7qUDLmcPbuPOXL9L7f/DyW+2g07GdwBtuAx6gwQOuF4322E6//8Mnn6by/P7PEGSuqzOo92V4MRhu5DwQKsdWEcYo5X8ZxN/eBgiZ1Sr6HzIMlcruUxgibKW6hR50OjbuNP+M7vvhp3/t9IlJxAG+FQ1cu91oJ5qmFTodPHFGnsCDYdDt9/Gvn6Mvef67O3fQ/aOYtzJDTvXsOPevkAc2m0hfM/eKIKZz8Rfzi7+Cjr6yn18bu79TLs8grcHOTiDLwrB794qXu8hZrGc0eePOH9EdP3z5Q592TcB7DqPFU6vFARlst+AQtrf5bcUMDZuxRz1eiOx++9v0I1+spoIsXp/D2BGqf872qvVmM7ep0Ftlt5GZm1+IwH2JAOZuoni1g9hWtQYBpytkj3ZqlTqaOpCNb6X4/oa08/kf+vRUkU2X2ZQElfOCSVejCIoqlYhSiaIIPImNsMXxvammDRTVjPvEJ+hzn/4eYYRk4Kp6y0Q/LubeEv58lnug65Sw/yIAv0NcNPdG2N0Fj0z9cRPSa2RLM/bSRPh+B9Xz4df4gSuooc0EgO8NbIIiWYYppION858YFi9RZCwJ4tChJ4poaW9+QIJ8/vtUV6GbWCRUy7tYcwG4cgi5QeY0HsGvro9/CYSQzUMqlTnlxzdRAvyurctZbuoQM13I7+Enb0qR3rMLoQoCjYDgEJ5CDtDRZTL/Gb3IsCU6tmTBaDsAOH32JfzCT399B0G8rOcXr71uYrvlBQ0ovs7nCzI9a79EZgP6iWo9m2HFswUpy1gGNDaZOS3vo4D/zl++R/gOtJ46og0ApgzF5lC0SS64rt6IhjlEbZL9mcEJ25JbsWaqQZtAGL9AbGdr67SM1sArT7OQP7Opxdf12kkGEUOa+88b1K/q6XVTvTiGEqxWlun4yi50V3DM9ldTAX6K8PW1oTopWGKYEOxSVmRvlAuR4AloebKfST9ZihOn3JY6ICM1aBTQdX4HVbWJXb86PTx5Utw6XgCELBh6yNq9HCIKQtb/yVjqMzgJa6+wzHytQ4CzJ8WThSSh8l7fv/8kpWd3/ggn4Eu6ZKqTpKUaFJ7DYHCSiOeAypFQAO/Fiyk5eOG1SXIh51LB0qNGpE8PfoC6/ry4kTFzePEFF095ThF5rle5WUDKW/3nEN4yo8jnletbW03saAGxOnuULdOnAnyQ9CXdwJVtl1hMO4btWp419toLWZEyPZIWwsW786HlDUqLd+OE5EdtT3fffAK/+nd3Fnz1dCFCNFmKCG0lqwRorsJYuf5P5YrRJMz9eJo8S1eQVrF7yyAp++OdP0EBfv3G1UMCynCJD067WHQknV/qKy5JOKMTi19Lkq+4Zq+7/DtLwWdU4BScgGb10yz22Lq/iBcfYws+XD65bW3+iamYuvrXGWMsouxQlrJfxe5nNrWaOfk7f0YCbPdAYaBPF/gYktK6QE8czl6oKESgk0zJnC4RkdqUO+B5Q1sqK8uYsu1AVYVifPj71P/nKpPmYbeusvzqbk6wMLSG9fMd/+cI4Kv8Whvp9+TUJgu1y+XjIqLYUENf9mN/WlBNcqmBtqcCcw46w3iJp1DqjfC4gOvMUsoFeps15gIkBc5CsiVbNukWR2lwNv7mzlJLq+tQKYt56nGJMJ2KP98rQh1FiyiZki7WyzIpFo/L5WoFAdzYgnfy1wNLxSWxW0qlhyyKpBoEATimoy7BwD/IND2eUNOotHyNVNx+pDvtbkteOE2GDvTuRN97Ax3HpylElI8sv8KK2P08MVc9XyBsIqH+XD2FOlpdu26+jRB6+tT7F4/rlTME8PcPVx4mJRDispUpKGMz0EwKNMuQe6NQlvAlwDgK25alUolyo6eMLXqRk+AM4fBQmxMtVVUNXowPkcF5jhgOglhdO7q3TEsuuNtqPjF/np4iHc0WA9Nn1VzEg5WdDOITlFS880c4BelN353obi4YQmYKhGqQjK1vW469BFhg3Beerbanpj1XiJtXmUnQGgelAu7bTKnlZk+JDlXc4xp/gFdH9gY7r6Ds1oJQLTVrYePrPytP/E39rSsVj24MaHORqL3zO6hIB47OWIBd6FhnPGBLQz8mdMF3yJsZV2iDPdFz2fa2N5XtW6+zGhDmewTwiQJ14eRmiXT92NC1AtQQCLFZ3F08YASwft28Qdi8+pmBFPL1latbV8o5WurprzMlQQBfvpHkNrDo/HYJR5SEUqnnKJSTtG5EpbFEyyM0A7QNwLCJr93YH6i+phbvmRzBOqbusTmX08TRpr6JP1h5+Ou3IZbXHr215o/dq6zV6z8dYUaS3rrSsyXEeprKRAC/PjBbhG7kT77EgiFzIBOEXuBI2jRuHF1gOi2ihJcCoED6Uoplm19StgIrUrgTWqO25RyM/ElmkBla8Qp+3HjwthSrldnqO0UNaL2k/pPTNjAoLK+/U5yFPV7k1dJMbwbQ81jfzScb4ylGpxW2YtnxRm33Jooo4CP9opQoAd4A3VIsDNotn6dvEAatBi7S4mjoyJuk7uTWifYUGppZBDFdl0L1K5Xq0d+VzKVW8CcbGxgzpbbybYhPM2OW1k1s/CmVoGXrC05ChGPQ3hT6umIHnGP6yc1kI/USmLCJTIJI31Rcu60nwxsJF6ihHAx4MtSn8bDtzNXcYRIS39AdJMXUaVzdOzl52vyRmjiUAKj/xDjqq/W3DdbC3FyiCLi8i9zEr9EcNEPbTxYArZY1Iq0LX5SA2R5w/GRJOOnWiJrMB1OfMwhWFVp7MiAKemFJdhhvPEomejQc+7JL6xMx/yQVAAix/3DlewQxXRr4e3x58vYnBhmIwB//SI0kdIPVNB5ubjxcef7G69lLSeFBi25P9WmjQ1lyn5iInSVASxIIJu5FgQJVE3IYxxoMS6zLKUsh0yOFbhui3el0BYEouWpO/qgBT4sx/jBz/e8dKOv40zwGjApzCvp3EB+VZyibeOfByoODQGHFhQQLtkxSIUdLHOgVIoEDy7ieIbiLGKeiEbEJJmSBjaUeTYg021Z9+4ahSqIndgL4YQ06H8I07FyKEmD9xF5Z+fOHIMIgo/rThFhfBih/N7ZeIxcCuehDwpFpP2edZAFXOWIPELqkkRNfUzVqAbDUkjxr4gz0UknpciGd6DFfIMOhw8qb/HA5V3FcChQPflgcOBxt+AMm87BENNR84q8rK3/c+ABEVIH0U4SIRHj6oyJczeouNqAZTWy9LeaJiBKwKJ/vy6y6CX08PvHAjSek9QuCkrhI19qBYIbqVI7UdsMzLbFNeBfOjUNxPAXGkUxbtbmuMZZsfy/9GzGMXL7/9crKxo8/8hzi2k8S4vr7RZiOjb+srHxC65owKuUAdWIacAnnKgT0EMxk7tyoqDL1RjRHEa7MAaOnOpwwMgEf0h1Ig8SCvtTyAuULFPrAHudEvXi739MzCkcDRzLfPM+szQeF+NHm9FfvnYX5gJPw0zecA+dT9vSDKBoJXUiiZX5uQoX1pEXwwNih2UmEdhQWNkOF8yXapmOdE0xD64q0Y8FfNpcG1VYReb3wOeAxBEh0XMwcaklPuAHx8INTsbmKYoyP9YnIF/6YIV0C/GLlYSMwY5lAESt8+CpeUnmCceVN1e3CF/ClXAig2mZBIQx/DhytER0YY6VtbLJd62Ju2XvWJBrNlxyVQd4jiT1vIFA4DPbp4R6DpjjT1aHCQBb++w9MRbT+/LHE5rMf94XLsfH7lZUfbL2hJ8gRQE3SOIIaAIocbgoJe4tSI3Kpc1LYUsVIkGiCSCK+RQ/U4R5FawV/wG37E9HxI7Lw1mcaPM0X2InYIIwQh4ZKK+BTxVb7LzPH/z4hIgL+kezUr6/V7v94NX0mwgcrLzu6BpCRKIUhznSHTkjK7ZLCbKNZmDNn9I8G3C6t+FGbbmjhnFMstUuwFudxvm7TdLvrq12Nhf9fvL+AcuOkF7dsMog0rgtVXkNpHaJlhOHBh/UUEZuPC4VhXFiefQjgn1ce9kNp0CPQ1LmAHDLhHGWoT/tKAWg4G1sJumGUM6QAoKnRnOt3e7JgWUIYdAWwPep6HgiGPDeg9+YAcu451GwmRjBZydFIgmOg3FQ14CYWJKjzCEcJHkrc/GFl5dfvnzxbl5WPzGdAV1E5ej/C5sbKyh9sFU8zZqVhYFKFktoYGNGc990gCNSLAImjxMHpRQAQx2phcwgmdDcwOR90aLrTMC70XuhQiSXGcdDqABG+tcQhz8hAqSoF9UDnLnhHYs0Jw8CHA5WCdYEtH3wKQ/4PCHH2kQ4D2Znr9z8q6Oufv5FtLnVkDHTxCYNH0qY4oOmJvjkeNkBqYCkAWSkObBNAv2nQntobdJkDCYQ+F/FEW5uE2yBmZekAOD1pwBYIPTU4ZDTZmw8ES+t3OYvSyQLN7ZnI9VAtxxpBe/q39xsbVGP9MbYG2ZnzH7UzKatHZqZg9PbSPATTfTHp8lSBUEWJg3RFE4cMleW3mQskE8UWhpB0Gb7TmCpABhyY0l3I6HieCxONE/qcFAtmbFEFkksTxWwwOuBCqe8KnCf4LsMYSsdX0BVZaE9LX688uLO4k7+/v+bH2Zrf1vMyiHT/yq0qn+bVEcpbfL/yso2Md5pRs0SvA+Aksue9QkFS6UAFU66U3um8XWC5Ibc94janPO2ooc1ScBDRgIb/kjDab/VH/IFoq/LIdxjS05HsSc/oyXJfApusc+ERBbJlJ2MVhYvsyDNMGGX8BkbDj/YXNTnN27eIHVY/Jp2xvigQxbbu3nt29OzZ02O0tayIrdbLR0UUFNKSJEXplzpgGnRgnMvYPg1nnRQ2eDvZRghJAWjwrsebF6FCi0QssvlCBgGiLLxlaanVsYKJ6XvemC1QCoc8KWnudYNRQYSXo6KUPDgkcDikMJSIq9q3yGNgh2u7WSHj6uXTZ3A8vkx366CKv3/Ma5CSQkraxM52avXd2tFOebdaW9852d+vHz7dwe48X3lJ6R095SyUyDC0ie6YyQSndjiNACkCzjBp3DJGg0Ewkhpg4dWZRFUWfIfetnGZBn1QAATb5Z0IeR94ASGJAmRcBujfRNRYuofYIeMKrnDwAAoRWz+ezfb3T3fr6BZPT2o7a7XzS1TDW4VC/BglPdtChUfPrrG769jZLnZ4cvlq//To5Pz+ThGKsGNNLfTdBc20SiULpBnO1GlTMq3YdJqd0EBfCRtmdzT13FZXWxJxOM/AYpmGNcKGDN071+dYGGY60L0XStaE3u4o3XRVFX0JPoATIpGRXSO2E7D5VyhEbP3J7Nn+yf7j48N9bP0Kq8Lwf792fr1VRC7xH6kpWg8tFo9rp9j10d1i7dlOHZudFbGj8vnZzv7JBhQhIRJ6Zi7HgEgu5slyjZdsJYrmyCjdSwpGRxjBoCmMJgKz5y1oS8kU5cXaE9NVOqAtswDGJL6tifBCjGtx/e0+py05Q3t7HNKDObomE3Nx683Dld8Vdx5DjPWnGPbssFg7Oalj94+KW+f1q49R0+/WEem+rtzDLlGt593a4fls9xzDZqe1uzvrd5srK6wUhFCE8G4mnmR25wMOBQRd5OVLQkEI1DEy7gxzYdPixCdUQ1K01HOnN93mpSHXyVlPonS2SS4YRT1h0uAl9BQSTudaiYCuxqLIgjWUVs/Wu2gWQDZuy9onMMa4N1u/rByeY8XZef10p/4aO6nUr7DT9SKMoer/oHoBhhWVp9jhrIitvTraxa7KGPzgrIzdX7/3tLK+8cXK874OhcjYE5bsuXRI8n3I2+CzF+EtlFQojVGA5hmzZ3a7riKb3kgJHXsx9+wAOG4PiNn6hms2tl1Pjl8ECu0k6XsYkmelUWiwBTxQIGTNbwSB49Iy/KODT3qO2XkICXi5cnw6u1yt7VSeYdflIrb+9GSGXdeP0AbHfxBgXKytlVcvazu13Tq2ur6zW7nGTvexq2YRezSrHN6BlNvxRiEUod+luAIFLSKMcGE4TygWyU49x2som6nW7nk9neZBknC8axIoCikkGju6kEwlGKfTGFK0kS1YodXhBNcUBq1sLgNN4zWeZpI5dEi0Z7AlOqHoVpeQByytsnr75cqnG7Pa+RXWbF5jh1DZalDNsCK85/Na8xVU0w9yU8hJq7vY6zOoo/VXUHyzk/rZ7GTnamu1WT7dPfrjyoMDvqBqDBOPDcI0FE41yZJnugwNIP+AMb9GqKlRYWyBEDvyiwkNhpsitKUQUNQiNlv6ZhcIAzYHYxnCMG7oc1uS4kyTcc9oC11PaphizOKWWsIdUVFdkWqMQ5wdwUBUW1m5cwonT3G1eAn/+7RyVL6HYfv1yiPs6errf5TMQL5iv9jcKt6bHVdmO/U69qo+q1Z2UdHgZQW6iq8TEEOKwTqcmGhjf9SXho2eTxJeGA30WPLarVw+k22/R1mB1+6FhmVModhJ60VM6GMw9y+0LPCQG+oBGGqJ6BjdFz0u40IFvZuIHdWREx1yuDnuymTcmo8IS0DfK1IydBh/uwt1C8OuZtB0rp9tVern62urNegCmmjJ/4O0BrHuu1toUXIN23pau57NHs/uPpsd1s7Pd2qPiysrpXCAlofIwJMcNrEluc3FMaAtoe1exBO+r8/TG2W6siXbDN4WmWEkaBwNqVyp5/MNaawblm+iTCpjWBPPVVsFwcUZYlsCqY3FA3++N+U6nAJpLm6OSJWRuLhLErImQorTc0HyycrzjaPazuFObb9ydm/nXv30snxWXK2hcAHtgfgg+4bTsJpuJditnEDVxrDz2ezwdR27rj17dbX1G2hn1LZIwVmm0mOJgv4eOgSrobjbpTj2rG2C1e080UlPIHMlqTDeNoDFtxFCZcjFU9+3VN1PbaVkSAEQLHe7jUO15/rZagXbhlHVSHSHeOx4iqZxmtqBUWMyHkxbJBO3DItYWdkovn61v76BVYq7u3VoJ+pY8byS7nB8XPlwkLierx9jO89mlfXa6dXuPWy2DjUcbXKCSvpJV0CWn+Bsba4bFDOlwGavbUZWW5z6AUH0pjiTFZOUII1hh446Mc2Br7S3oYYFHD+KxjLQdZ3MnP9kPvHjnjL1JgzBZbSnqzGUz5a6QB5JOMexm71BYE9wDfi9A5WENIrm+9+v/G6jiT3bxc4q9V3s5PTJTg2anpO0Du2q9sHiDOQNT9Li45Nz7Mndq1plVn5V3ocs8HHlyRYMDNuWodgwZgs8+qKrmP25xg2kPscA3QMJZNUtAtmP1IxAc9gV/D2dG+tWTxOQ5Ve3UVAh6dJ4iLTU9bpc64IfG8AblvAoXcYg0IOZqFqpwzljKEibkB2pF8R6rE434ZVxbyLYn6x8emfrbu3yen12un6vvF6bXZ29xmbp7oxi/YMe8ct6vrdu66x2Cq1LGZqn2quns/N1bH9W/NvKgz7AVbqAh/pFYCcNwdL5AGjhvAWsQa8/kWEwUMCtlMDAiJayFcOfdgOJ5kLESShBlrelTWeTCx0A/RulDyQNUA7HuR7dAIipQWWEH8YnfgSluCdbF8DmYhh08Taxx4x5HWrzcBBRkLkVy4+vyyf1Jyflu9j9GYZd79TSFT+0oegDHvG3yyRbcb1eW6+sQ69awQ6fwemI1WDo+1IDLiT8BVpWABtpE9/1J0MHcCPXu+DUXjeFBk1rqoOqZY3N0LKAAlQeuRDC1MedQNVb8YgG8D3sVB6HY8uywnHPM1MmiFvj9MOkJHO66jih7sUgUCSuPdrbm4cSXqDVAoDW9Pd361j5BDs9Wq0Uz+rr5XptLSvPQDuTPkBNx9Df56U4T9eunzzCqvVKrXh4D5KGo9rGg5UfppKFOBkOyFgc4YMgknSmo3OgNSGZUraiTYrpWxhbjfdcd29vL1Y3uQR6AdYY+3OXmLyYNIQ4TfbSgit56C2u60YennJ3KUjdIksxbGJxnD+hLQ/QoOGCQRdFHyXF5qmXK19cV052MOxk/7hWKc+w10+e5AtJKTV9v6lZv1WKc7j76unROtTSncOTYvFV7by48rDfsuXUpANCU/ukbMzlpO1JbWpZuFUgeqNJerMluYGnow0OWtrQZQjfHM+DBq22/s8HHuRoJUphnIhO30R7qQOxOSKLrVOzilNEwSfpcN5rOQejkHCgV2UHkud8C/3FrHZ3C9s5Wa8dF2uv7j1dz9er0U7W95Pvz9dvLVdgs8rO7tkVpDW1GbZ1Wbv7x5Xv+3whzVGQIkVK+tb0YmYAACAASURBVMV4e9Bue9zNWi68K4drZyyUHAbOAA1DdwAztEoxF4wvfAD/L7d8S6Y0yB2mVstI3xTradpnYtETjrh1PdbRk46tiHMdMPQQKgeTCBMPTcR7tasmVqs9Kx9d3Z/t1paJl2Jlbe29GTdkSp8ty0uKs0PstLZbXi1erxZfzSDrfkkAN5UPEapaA20rKARi2L51Q4UGVzDILAbujKMgHaMRkC4MAuzp3lg/MFqyEQCFiyEzU6RglL1HTIkcOwpdlrtZckPqEovmJvymTp8Oxh303TIODiD73lq7bDavsLv1WQ16tJvMEvYhVvPlTYomg1irH2P769eonqwIveG3TohYP3zU4gQAZQh8LtLyyI8poVAf98aOn+TR3HiocIKicIqih/wIBh7RoAdZWCueg0ESjqwxoQjor/D/LbWHroOPoUxleROFSsvqW8IY6rLQA3IooZQUnIhy/zn0iOl+jCflp9hZuXYrdYbKa94b58PQ6Xb7n2ZxZ3YNjUz5Pvr8nYcrWoS8IYwnVIaW1JFtW62FAHEYJbCMrQest8eJo1QgjszgQ7rkSp1hEKiMGbDb7gu3rZhzjuP5OPKjlqZ5BGUMiJGQPihGvYg9p6tGJWZTHCy0ldzj48QdbhfarQlyVY6gfZ2uCTexV7UdrPikfnor95Ya0/e5C1Qj9FYtTvG0cozVXtUOt5qrd6Ch4QowTmMlT+n3vDYRDS2wl+eXgnkEv1y1CVRPY0Tp8ycHgFM4ThAE3XKAcqDbij32rU7M+g5N0SrwWvkbuGG2oq8JtmgWKFpwWKZwAfLkFTSwQzPuuKLmClwJztXI+QNKDTevd9egLTyr7d9OfqKs6XvdhY92Wb+VgsSOKq9m2OpsB9v4PfT3MmLQjOsLRqsz8Ue2Ow7TKUd6LccitTk06qpFdnp5iQIxQjoIUeiWMRKcgmiOhb250zVNvkGbPnR0gsIraCwKxlSq4ahW23gh4dCi+JlZZV+Etgt6jZif+MMSYytOmKC8aXH9sFisPa09fSu7i/o2vNddXNRRt4O3Ie7XnsGYpPZk43crz2nQHZJQhtOCSHZ1hmVIKUXI7AkNRm2Pwqmra5YTgOyGYeBvd7vdiWcrnuIZY9t94cRzvdeadngv0gWfUNx4CN/RlVrZJ9gpiL04UmKHoyWpPRGyXIDfgBzf8zpDaMQo6KqSVhvGiFtn6xjUsncArjbR8sX7tidW6+XddxGeotpqrHK88eeVlwyH8mGQj8XDjpySLC1JH/0wdhOOtSYdGVcCK1wUw04vdGEc6rKlevFYn/eg24Y2o0EyRMsTgWrQgunNLcD7Kr+oZpuYhshy3TboK8mgnRfLpbkuGsRdoQP5OcF3ZGhMt4pP4a01r8tH7yB8/QGHuI72lr+jpahIrvi0XoSc7ZNNM4BGnQadaOC2lrUwbBgNNaCBTdPDOQIUxC6TL7ARoV9SAedLQ0EMx+58WqKnc4Mgia7sqS1Aky1HH8rjrpmv9RZYGLUEhjQINnXIg/hE2VOXlagwvurIbWvCloTCdv/Byp82rmvHW6tbT95ZCYSY3x9drL+7uN08howBKmn5MXIWf3Aia49hR2Jsdr1FNRADIw31YnNv7g8lj/OD3rbeLu318tyaUOBskjMg71QvfFVnCGXMmR4YewrHRzjFtSKj63iTLA3ObHINClrYHqfDa4G50tc5k1zWExNqB5RETyuZXUCn7mJ/hqF+S++sI8HoYu09iYzv0hTGW28+PMGu9osnUHchwh9GUyWB9FK0TLuVJ7FLtlEaBZNIidqdgtagzHkURpGYZSQKjKyaFAX6rYmv+r7uh20dUK5b0D1FUSOcFBhpUNqcK3nmYzDuOSo71+M+o9Gdrh4rbUB0nbxupcQxgqNwLOm5HP4SrV8U64+vjprY7ttrgdgHEb6zcIitX27Ua8X1sy3kDtlwIsDYj+X6Q3vYTT0yDBcGhDUhBmZjonKK6PVHgsQNYiFXLlnimRLotNyxCBShpx5cWATeAEaLE4BHkoomDQhzb5xlppiJuRmKDt9xVKCIFmXzNAFgCKamGXCCAASHGxHOBlOl8HLlzxDhq53j2i726u0leUhq6hfvl+G7CO8e7RzuVlabCCFjuRyDtr00wok0NSU0a0SCZQdeH2iarhElIoDoLyC5zjeNMAXFcwnQUbQX3pAXFaDMvcmEB4Ti8YJKpAhpyASJhR7GDW9cMnitRNKm1OYSGxAMHbyACpOIm3xnmxgFLBsMhmkQDCdRdbY/u/8uwt1y/T27TD6rv9sND4aGu0+v0w3cGw8fElA9MmI4CNn5BSQ3Ix8+fdyahxwF7RwKHHtGMncG3sIMEWAa0AjhXOVEReBUwQkVlcOFTR3MNQohZLlgtCCiCd8Ze20dhmEM7Zq0Z1wA+KwIHvKM0nAulfi+EjOsE1puihClk7CTk8N3xPIBhOvvIoRqUD8unqOZfOfhw7aiccgeDNVke9qDxpQCIxjNMbbY57pEC0BSznRbNNdf7vuBc8eIEEJGB87YANzY0UbzLsCFPtj2ozZCiMS8eDsFhTSKeyWosEDsNngmQElUHLSgeXYVMAml8YRh9qwFwubxKfZ0d3a59bMRbp3VIAVI2xlAhHRL24YgYmB2OdWB300BAtl5MvISfUAOIVdjEgUqZct+B+EwnIfKRTyXOJMT5XCb5PqhzomdDKG5uXy7kgTTPXhlJvHtrhAmOlqOCkehwzBJz9QTCRLfWwghr2yuVt8p3/pJCLH9ZeVQhhBFh0xBbUz8GEqsDdqSSaD611ZivvBQRGAr6VJSYYnQSWWYkMGYk+ZQCzv6Hhh3ZE6XlTmby3CJkOztOVaaJ2Eh+XEHaG2f6Yptaw+y+taIb0sBUbiNcDXdMvj052sptKWL3xHCVEtRJsboqCwgWH2u0cDBcZZyhNYEmQs8CKZS3Fq6aUKQpinCrugnPtdoJZNxkrwI24Ijc/Npaku5GxlCVezwhIoCFlazuBBniEJJt2luPCgNotChUZz8DsJV7P7uR1uav0O4elNSjRBmlgYOXWvZwCZ6o1GB9NloxDIlCu0FYRidkPfG4TKn4QLoSiDCAtAHpjghLN8cukD0VKXh6xdmK7Wlo8he8pZxJHS9IK3UKVF4gVX7ypS0Q46heW2bFoI0On0bIYxd37rnDyD8e29xayB/aOUImdj3FFtth06jZzhD2aSQ1TRKRFffG3mjIVjcMdvzZThbO629OdB0jmBHwYE5n0RSu0TokcQNEUKT87uLHYmSH7hqX5QInB5rqALixZSj5KQj9yUzlvnUrUB/aG5+8v6i4Q8jfH+pUI4w27Rj+Co3dVSHaw+2AzVQuwTlXkRTTrZtHSrvzfbDhJMNZGk8XrLEPQYHU0sMJRFVWY5FXkUIcV0ylxyXiKJ+ZB54qhWPh22yAZyLmANtwwwBoYdzk8kQKkzq8d+DcFZ+X074wwi/X7FT1pZCJPgJCBLhYi5MQqVhi0NIUQTJPhjpmrOUCJyW0YjWNdCBTNMHPg0jXPg5Z14CLG5wiq9AhIbgdPSb7XsE5zEeRxGGp0ZQmaUDRVMc/wU/YnSXd1NmgFsTjv0Qwvezth+JLW4hhMzbkLw8pi+UhJYuj+zCnpjI2x5tF1ydtQPVZMfzm5LYgqZOwqnBHfR4TkhkaAaTISv0h87Y6fCyPZZabOBsE0IU3Hykwb2YTnRzj7XM0mbDAONNICXaZOi3VDcvuPZiLmXeH0D4vmTb38UWtxHC6Cn2osEi9hv5HB4MFc82RCDpLVkZKq2okLSEib28WyYRgazDSEHsXYS+zjIMpUse4cx9v6UMR/NYUXjOF3z+FkJ2EqgOOekpraGsgJYHQCdoKVbXGXN5iFVSNND//r1l3x+Mnqq3di6+Oza+WPmaEYy8joItsI1AHLF44snUJjB0rdFoJGNIyojbu++Zgj4djaYjEMxtibsIScufW53NC97nRFwV+0owgsOzFjknFCkx8JrgQmo3Oh1LNsy+JLskGSvpknp6XWq7ox48WFl9T+ld89EHdpes1fPmUz+G8DcrnxIg7mWL7WGKMuI4ZUTAoI8RuW2wzUVmO0usGIuIlgKgNRz3dO1i2NZVdQgNKGipBtcT7WAu0UJLBcPhfLGNlummdI+h3JYpoxYoAyVhyNjkuJ5LIRqcbgygeE3pPFx5nylFDcfem8Xw84KvH0X4p5UHfb6UBn4lkCUq2BJZYmI60aG5JMlSCU+TNgwdjbNCdtbRe5EEh1wwL/a6+jY3DQLVF+DdFzbHMkEpIfqrx7Xyem5RbGcdGEg06MAIozYTk1S2952xx4gbJMLEKry/XPiDmah3s4lvQ0TZRBwlVJjJhUOxi3LnOcfHNpfnnkgKtx3LH2WsBtf7gdenaRhPsv5FN+F4XvRFXeSchj32XYZUcJpua+qBNUqfjWuKyrRbIEp5vc2k1xiCcTYxGIZlGyL8HmbPkwZ/eH+hKWoN9N5GoF/Vf3wrUDrSAHGCanlwb6JHIyNm0W3hUkuD0Xj6jAnXhDPMAiOQIizBCJ8Te8NhT0/YeDwO+vZIkoI9pkMEY39EFkihBf/Ygjxnnq7LTGRL8Ia+rIzYVKiEHFADPr10yXZGI3kKIM0JoO5+/QGHv/+Blfw0q/9uw+IlQuQuQgveCjmM8YEU9eQQWQjSUFrp/Cjtqf7AjCYHY4HPKkId3QrhiEI1YdiufKFbLtvpJIOe6utGCZWGeWE6OC6V4eRFcDE9kCEXH3vpcg8bciGyPmwsK95IstuQcZAtW+0/R0mM98jw8ANFQ5/dXpn5O4SfonQiWsWHRJSS1UmH9oZENhvTWtOIb7egkxxLzJ6YxiAJFzlwTFRIxCiK6IzksX+hjnXoIEycpiiq4Y3MEL3F4AconhiJptZVfR7oTKBn1TWlFHrsa42+CgxaJaChYdMl0vdTmg/UJ761uvbuQCnhPq9BU8NoOgtNvqC1wTJ2hfYTTPT/4/FR4LYLBmpfQug8h7pCcT4ytNvbgIPzEDWKklGt8DZ6ZZsT1bRzFAcjW5QvTGh2j/s/GPkKE3BDdGg1oSNdOWh7EZz9IDbplfea0lWs+oHVNeTy3+sQm79eeXjAJSp62Hu6INquTLo3cRKu9uUI3nxvPAZyK61lBwcNNA64g04jG53FWPzeD5x++p4ArWmRAQ/Eudjze7w3MW82FsVKezRstIAKI0cGrX/9Id0hlJYGvzupmo8+WJ54UV+scv+Ymj5cSYLARGJjqIQm+sMYBkZUtgrG2BdD33bmjuzw/yensSKlez00TN/svXfwIP2PJ6erdqRsh44+4BW2x6telkQtUe1R0JA7REND9ofsxQB/ufLFxmpx//S4WbxfxN4CmTqL9/ccRJUKr989qmDxO5yIXyeKk5WfUSOofQ4z3t7m01Uwxh0MWj3fHba4sewq6eJT4tubaGT/fmjYZoQmru1Pwrkf6LEsBIBJfS6TCDzwpY7PATNdpyFUlofTEHI2bFa7W7yulU/Pim91pP5gpcKvFtUmmcCLWPP+/rOFIqQTUWXTMkPSMzUiFg2DIDQlzMom3QvHU3uqGnhKVqNGhumyy0cMQ0xN1mioDgQBiKbvckqmG7buUoRmhR7NOmoaMQqO1Vl5uIH4Z3U9bYxZWTu9uwT5D+ovP7uV9S5iq4/RuSiVep7oaa6urPRNF6Tf43cJ0/UmqI9QeztLreF6MHL4Dh/3Dkw1NRNtSx62PmIM/TStzU7HuG32Nh0QS1xGxgnZZiFT7fMNIWGHcBqykdGKv01XDy9REUbaP6parq2f3s3r9WflD5XufX6zp+v6GTrcIO0Su+CqMET81u0NIMdgQ0/eUzucKwU4yzhm6p/xSPfkoS7K826S0jD41D8KYKvFZbs3JmFDlscc5KqKn9VwdjlIe91wj7PDgRyIFIRMi5k3bF5CBS3u1PI+MuVs9bp5/eGqr7SvVy7DvJkYOvgmX9zZ+PPKpx2RhhrFTLREMIDKD8JxSCZ5Dp9QhE1PMmWtlFESSqdLpRINTSVNlRaDjqnlLxTRbjTa8NeGlSaFGRJnRmNb3Zv6WT6SmXilWBUnps61XLPtMFBJJ157JQ0sirPaPaho93bTxnX5ymdaTvOh5qa/Xa7kZ30CK+Wd0/KiVUrzemWlbU4EtA+rUOBoVzgI9FGbGoX5ShMxvWhZ1tQ3JxlCHj4LKoDeLrTz1RWG6o4tOo8GcXzQAmAItZ4NUqVkbInnYt2YtxYLTpraxmlfoZxWfxRAX4h7DlLSbDdp8exJMz0J5RnUzEo2u9CZCx+svoS8LWc1xVe1Svn81TWGnVYXYkVquqlM0ro1jWu0ulNF052BSCwbBOHh2KK4iZDqLcXbbBLIuAtnlrBJkCRVsj0+Gm47LAV/YSMxsuMk4LtMg0dTmYn1qZI4Pre5cPZ4I2zFirQn91U8NeKk2r5F2bbSHTPwXyiOekaoP1hr8vZEbL4+PGtixSbaiLA4vQjGiA/6Ki0ikZEiy5V4lrXD1hBwDg0DKUTe8NJUFUttHuktJfu2IY/HFgDuJie3ejBYlEAEQo8DSg+oAWOqHu/7ZqM1Rwhxb4/2RCtB8mZLJZIomLwiWAZJCPZQExDrMbxRxN4QGuzeDJoYrIgd1rI0KArwP8Bo0JjXq9VsT1ETQw+neP+0fONB7qysaKjUOi2X0ZUCIAqliIuJBPC8DIRuGmyg9aJ01ZpxW3qjDziGSFpq4LqGY4GxuNcaq62RsRcbLdWh28Oe2wl7vSxNGFCTFo2kSYYyvKLuEJokkgU83FO8YZqy1FT65TJyQu03oYmpn9yrVHLNe/wPpmFWBr0IL7Crx+fVtOnjoqMPYt8NkUTF6ow7lAyQsIzaZlnoFRvtkpsWNpG9PS3uITmUAqm3KbUUjSAatGH1YNzRcEUoyAM7sHpekHRooiEYkOsW0jQ33h1qbTUNlnQJJxqERpMMEYRUY1uTu9A8p1tK+g8XKZqty0UH3spa7W56i+k+0g9vQfzshnxf7ebNc6vlBa3Z+P3Kw4Zn9CBlZKdBwtt6LAS0JiHyHBBsCVXdUXJjrFjuhGFdnYBKOfBDoAN/LFubhqeYkWxGSkvaHCm+r/J6ryVMWoC2EOOUEnDhmFBfS4pBUbEic7wZlwp67JmG1+FRHXXMdb9dhvfQuZcri6ZjmZahFe5/1A+zvnw3lp9QUak9XnJVaGu+xsUCFCJjhG0zZGSv48EQYmDYkZqQo4gslAS3x0XTkGTnku0GYDzWo20wDryxvh0nsSfwjt0N5qIPYyw/UsYXqunY7kXAajJxYYTbGgznZZr2wKY7ikRF1+yLgeYXGEAxiWyDNw8WdgbOufLOk3vpoUr5NERtXP7h5rVv6qilbfo89lFbxvLuq+vj1wuIG39befhmOEFFgqROU6Ysb9pch4bemFc2fdvmEoLpihzJBj7BNHpzVRc8hbfESc/nOcOPWaahbrIMIUuhyPt7HvD0kO+NfX+TIKIxXXBkE8cLg2FHCUe6F8qNttvrgJZsE1bAUkKsxD8sRQjnXOUSdRM/2tl9vGikWH5/BmMxkL84yR9Ibe3wcRM7rtfy/l6r6T7uTxKZhV6flYZ0G/emmtiNaUATjtoVtZYga3SrVyItj7O3RVkPFEG01AvTDyRu0Aog7QqgkFjdCLlN3xT9oSCIkgLRTg2eo5jNFxQVqcOBZIVDirYczQ0tWrVpOtbho+Nt7uB7FFas5q6v/Oz8Gpn7ZSf7+kfszkOJ70VhFHQXeevQZb9wJMQDz/CmbIGwZC/UdGZPH7blUgF3WqOoTRtCQ+kybCBF85Au+Irv9cYTn/dDPY6H0p4GPSEZO/KeximcPg4E3YKxw+jAvRBcUCpQoDABNKWJMWhDbmh05yEMeyfmUNXQBgHulghXi9DKlyvnl9jV7FX2Sqqk/7j9xzf5ppLV9Gg0OAehD62uVRbZDSjEr0t6G22xJG1XLOypoMcaQwpnCZBAy04DrYTskNejIn4eBrp/Eekya3E8sIIRdI1xqPYkI1TEnlgI5pF8IW67Y70Vd4doJxdVgs8HtxxgMzjbBZ0RkL0+cFyKYR1oZ2Dc9MUSYXooVrU2O6/U8v6qpx+x/fAta7qKIdq9W63uQIy5mm78ceUhIUWjdMWXdUWm3+hs6nQcDGgj8lyGTNuT4tOI76IeCuOI6/mcNOdaCsdxkBrY/AgSG/gzfMXngwtFN3zFJaiOHMvIZVAAVV2xoA+v2PasTqPTjwSUSCdFUtS+vZUnbT6pVNMTF8uLaCHtb/IPAabWNKdpqDlR5Wy/XLm+X8nOmlhNc24vD3QmK3LBJ6oQttRE4UaW7vm6SRFoXz2T+D3bjykGp8OLCc7pCi/ZeIekbUvc7IFJiegQjKEA4E/6KmplQ5JCtDlGgWZJsEvuGMjpFRNPDiHvQRSQtILAyjY65yqJYZc7WWuuStbOFJ2X9VHtTVCgn3dALcL48uiyUnm8VV12ykDb1RMX2CKdJRlsw6UDk8Y7m1OyEIG0EwGhR4CwZQ4qXB/YLO6PCJYhW3yvVLLlEQ09JYwpWULzHRLOLgKqpThte87chdw6lAzVJrtBH7JYtZEYUC3SOErE9c7LbLN6ql53z3eeYlvP0HlftSyNnW61+JiOA9/dVOzDcLK8UVwrH0IytEzgQGLz4E3LsfKGHQzDUDzLJMI2JxTapmOhmh4JtIISAcUcDc0BgTtmCRIfHyVj0upmbVuckiwLo79SNxx6LhHDv/veAHp1XMdFgpBkQTVKFNqfk5eqigk30VZW/pSLEHtcg04QnRD5ZH89Z9LHUIQf1/76Ij0RLpXhq0rlFTTBlTvltdqN23+I2u8Q4nIllBJs1nf7A04l9kyGo6ixovuixlAjfWTHnp4QvBZIk86y9WeBZtELltPo8YY9QQnhdguMOX9ATixNaE8vQo2QpzS36LFUsiJjCJ39sgADerIyqvc6PIYecek9PvbcC+gSFyulxfVqGdrSyvFp5SbNCD3GijYBBX2xfZkEQThqD01b7IQjGDgOBDnhRL/g8NCR2Z3YbwN5NO2pI5zM9mgTcUsOpua84HkdPC50plzH830n6gF6YhFqvzVxfI0UiYu89IidyCW//QlKz6wu7qtSQ4cHliuLcqG0o8LH2Bk0bvpgZUegQHPzaP3x2e2s24MDMxjkHSxxK+pwCfsiCbiuSARRm5vK8xE/GKjaptjiOGIkD2ma7sDZ5jmJVuhKgIv78BVXBf2ROlTDvjAxQ0++kFS7oHYiz+A7YtgWkkTPUpWaTqlxctMMq7hfqexfp+cmVBf24Se1UUKNsBaNetEhBOXKBvaqVrtp6QL19OWBaA+DrPGATFGcFosmHfFUVycplTM5XW7YQlsvlOjRkB6TmrCtck7H9Ti05ojbpgrkQac16qp0qT0cuGgl9GLgcyPa8w4iWeuKvYZiU1lnbFp2vah/o6PoMKEZdgYNfXlxDkZ2wNDHdxZEfebzKHHrvFZbv1tEdmrRYzp1iit/0Hw6W1qnAIFD4bR6Q3eibGtEd8gqAbFNOJZjoWo+QIOOH9M2H4oBC91nw+VAYDZKvCE53h4qFQMk146mxDiJzUbHkkfxVHe8tkywAdq5QQwlB7xBHYYWzTCOK9XZU6ihj0/Liy4laWOTj29nhhzGosQfe/To7r3XqJdv5WjZ0w91iipNZCLNGFEyzsSgI/YNfa5EJqdyPUGNVNrm9lKEPMtFFxobvygQwhjGh+Ox3QetEs2JgyBFCON3j/ZCTu4pMlAiazz2SMtxhiSBduRSUivR6U9udYnago6vCmPCp9irpZ9GWcSf0MQUtZ+tLtqHFC9rkMRfz2r1p/W7S4jPVx70pZaGIkJ2CvCOMInCNqFNJqNNbRCMNg0/6MiJnlDEdCgF/KZIh14vEY3egc1JVlfZboyGFvR8PEG2FUeI2bFnG0GwyY4cp0tSidjQC/SAJwq4wRO6/UPeNTmTYRr61vabT9ar1dxzo+D+PXWz7xPiYiamm1CgLhSP98s3zV9R28RP3/TCWIQslByJiq26XECjOhl1EBmjnuyIcVfdVBVOcVW3R4848UAVu0SP022qN47DFk9sciPFUXuqFJgHvNESAmPkeT2OZkqJGm87Ea8wDDsR26pLPXyrygvbqZRrJ9h6rbwQYToLf0ofWiTEct6AFrUqh4ymeF7Ju15mU/EvqPUlF7ioAoptmJCbKTqIG7Eo9xsTz4N2cyzzejQYKADGP3AyuVSg0UQy2mSIvsQgb05wcaAG0wHQwbilm54nEf1A9NpsCH+dNNQOCZmvT/ADSLiX7eia2N39Z9dHh0/RcQILO5POwp/W8/q3t5rSYSeVyt3j9axT+NZiEQRZm0/6vGGI0MmxUkBSXQs6QYqlh2DibrrW3KPbrKcG3Y6C6mzpdhwJPGj1ejDMMA22gVqz6F1i6vk21XHnYLAZO5HcZWnT3+4NCJaFDIed+DQ3evPglpUpnkPJlc+w4iPI1/JDG5pbax/Ve+ddIS6PQC9ew2eUJYjru0+WU/E3EGIHOI4M56IG77XUJjrDCU7opkF4PA86rsjrfmsojiiWsC1VMRKGQKluSnM9XnBgxGXzXE8VfeA1pjpQNVqMIpwQaaJNlEi0mj/xCS588+nKw9Wlr0+b7VahIbw7qy8OZUWHJPzkdtBf3VotbTbP08uuPT6plCvHCymiZvN/bYAg9jWGgTzbEmwYVLgNw2MYjY69toqblpV0qTZuADBgKTIR0izjnkmTVDwUw4RuaN0u4DrKJBl2UDMaj6S4CMctr6cHFDWVqRTgko6i/uzVNPlU24HBxeJMvUc/q6U3ZLGL4tviaW0tO9YROylXb4qKoM9Y+bYPAyO/izNUMoG2nbGBzOkSASeQ1+Y7I27TdgNO9GyCpKjY8VGPwI5iTTSCLJVGPO85tj1Q6WCqtVDN0xgAcUogFx+TOB2BtjpFAJd+oni/Vt29TM8I3oL9EQAADrJJREFULNePF9qE7VR/cpPdlbRVcnVtKz81YFZGZ+c001KOW/3QEcRP3rRMEjWDZkinR6HYAUb7IV6Q9IOW0XBaQzOA8HDCFcRhFOlRaY83Iw+AgCRJgnGsVstiKZ0J1C7t6jHBwtiD2eQIGLEoZkl3+s9vt0uEN1K5KqZnBK6VFzdSRIcn/Jyu7OObJqZbTyprZ1i6H3HtJqGRQ/z6TQganAdNaol3YByIssIhJ0icQPOjdpsgiBKhBby+SSTdUknyUek3LSiRasWo9xdBN2zZcebGkFPQYiHDkKwKo0dNHdm623hwGyCq6EJnQGJ3oXMoz3IdbUIj+LMO00NnBNVyF198+rq4WnydHpxTu7zVbhqZm5dvDL0AuSTL4JxguCjnT0mqG0r6yOPDwSAwZRDpiWgre3CCGjAUnrK0FHb8oapAbxLAcF4Rpk6PK6E2Ss6e5U9wyvG7hpi2ZL8lwSJqa105xZrF61mlmvctT49O+CnO/mZ8lbb0zp0i1NCnqA800ta7r28Wzu/AUOp72vadrm8QBcINPdQ6mUBVljgTcMAfj/UJ1Y8GoEurBGOYUP+6LsFQIh1wpWQ498eQqHcJPFFRKr3NW96UxKkeaPeExg8QYHMJEDu6+ygzCNfFJnaar2qmqH/uYTOov+BNfU16Wm25/PRuuVKb3RzdeCc9HKHNDdsCB20FTsV6lyL2BIbFNZmgiAOBIqGnNDyC1WnGsFA7UmUYtwOFngAu8ZIG1fCmEPJ02CmRXo/GWcrVp5oYZEcj3AB8Vqs9STvfl6vw64uLw7vWf05D9nwgPV20LUeZLfT4nmDp4aO1ZzcB8SqcK58cjPSuk55QwsYADGU56gb6UCK7aq8RX6jeIJnoQ4tm1BIUcNwFLW0A4lgcj8SILMig5zpAVQRVKhVYtgcKgW43oI354k7zFsDq7jX2OHPMRwslQjr6kbmLHxtfoQZ8ealq8WkNnS1dxNBxM5XqLYjpISXPaY33CJOPKWgFtZjBg1akUTo+MvWBHxqjyAfa0Os1OI1xhx2vO52DiFM0Ww3kA8WgjZ7XJbo2xTLESDc02etADb05TAchqUGOtrZ7nZ7SWV1bTM30zKd/4kCk22dJwO94jD0+xnar5fMzOB9v9aRHHfYf/nAQ6JNkW0EZYbTGSbJoU7QtuSxqUHDAdSSpr3YAXhpESYHve5uxt73ZJsPERK6QxBlkR4mJ6HU8cfPg5crKg+ub2jUsPaSsWi2voZMBq4vcRTM9muyfOevx89un5q0eF6/L9UeXNej071beKrbduP5+ZeVTglJAsie2kmUvbxYSFo67GDUiPcBFjZQZLTF8jYs4V1PlTldXOUEOlkXQtMsrLIy7DpAAb2los3hSfJWfNbsOLU5tcfgNOiTwnzx77ctbUxHOakgp1q5OK5UTGKFVbu+/bSIK9/CTgxi02Ik67C4O7GIgWDKM+i2v1w1KzJhrDa2EZSUm2gQitJ8EOjEifxqUwwvJnmyWKHRq159uNBSx7V3sFM6N9JTFa2yxVyl1FPV/8ojAb+pQ6a9u0geIBcwgnYDxxjNs61aF2J1fQ8vw4A8HMODTXG7bKeHLukWqpWwOAl3tNnpU24tplmwMdXO6F+jLhCRDFSLR1PbkYYKak0MB3njBVRS4lXfWK0dX6PCu8vriGGvs1S9y8Nqto/OyFPF+qqLYSe3q+OwSu5Fj887foG49t984gOtqpmhCsrY44sBpKRFjq63A0wMApFAPGs5QiPJKaqZEOJw8ak/VofbmE3SRX98yMffLT9HKbhXOja1ryGUq54tzui9/mQNX06m4WFxrPilXK8/ulRF3OtutQcd4sz6MziaDqrry/IeDTUUdUROF99y8Zpspwf8yhDtwCJzqDgyWRdUWaXUsTrGGInpa4olhqY/wPfjjnVu6gdzwFfJQKBG/dVVfdvnYel3/hQ5A/OzW2WuIQaQnUkNJrp7XEMU5v31kyMbGF/ATD77ts5IsoD6HqhJ0cYpcCCurxGcXtekkUXAtjrdsLZA5p0N8/TA9Nu9W+W/xMXJO56/RDERpta1Hp8uQDpXO/DKHWKID1Zfur5idYokqwVCmq1yu7N4yOFBVN75At/mSOdi0VGFaSEYtnjNHrsYSFFodZVmWJGEQXGJsJxrKwJsU7GgbBGz/h0/Rw3kL3yp2mR6bV3v1BJ1hiY5GWbQQbhZ3f8GDSNOjZBfqWHyNtHMfrRZgl2fX65BfvHXwS/POnd+gg2S//6R/YEucbE4ZKg48Du0Q6Q29KIp6veE2DzjFcuxOHHBya4AfaC/RZ57/8S186BSgciU9Se7qEnHG2k2bFnQC1C94mCw6VL12f6Ee2PHZ/2vvenzbNs5oBd3tjhhuTFkam7aWBYII2wBjgxEPS1C2Cy1QoSLLnChYlCLara0KaUXXRJN06J+/793JMiVZrdPInjv4AwI4jmP78fv1vuPdvQEPEgiVQCbXcliXLezT3aq9hj8+OH66/bz+xaOHRMoe7f5pu/7bx8/+sbu7+/Hjx3/4cPuLv3/+8NO/fPKv7Xr9x28gsrr/FVvEh51nlt0aCr0/MiXWqBK2AHCDgsAQ5ZYXEAmY15UyOHPNZfbK9YmJu4sYt15qkd/9vafP6vXfffzXzz55SI77FFe1wJ1/+/M/H+1uP3j+4Mfvjo108Nvasn4F9sjK1qGOU5kQxAvtylkj3KxuNeW0dQkRmu76anrsYLTsgrLR7y6JFBHIr41e8/6Lb55++9GD+vN6/fdEzD76I3SrP/zNs++/2zOy1S/2XteW3AfBXMSobc/iVIX8cE6FjTznBkRWS3a0BJH7wvK5fpSirRfZK2l36aiGu1WrvfphLjy+v398vKft+Pg/c+3xF3tfV1bggXA2bH+kMiRBSN8fz3H+TkFr6TnvJV15lVWRi/PbbtwcOz30yp7KfXJkxqyla0PmKGuvf9g73t9f+n77L46/evmqVlsJTqOkTDO8TKYDiUt/IRZGc9sFsTI5uHGAM4jzTGCxLbQKsYoKLC20iFFJGkNWBLUQsIBZ2/r327cvjb16O/vU6sEXl3tpJxliRqMf1hHEEitJxVfJ/Gp4ozp+AwB1oBopZwOxyKgbCtmBsJtV9cwyHO/EfNWT5ldzty5t3fkxViQ29h6023hfqXWA0XLz9OLHeoUW5N5sDi5CzPg8WsZJuxlzvaWozfGGUQ67SvnDdYfDft74UJgVX5WOQ87yQm/hlv4F166wgXNzAD+YNY2guHAS7tt3cVEhBiy88ZLjBDuxKmXBgeuax7nLImWJRkSPTDQ4j+hppVRJ5eVtZTwFo/pFS4fXNJqlqpYzXrgfrYOGwTGL0lBMqUmUtdXLetMuv7YvcYFHmtgxNUDqQS1solcx1tVUuDVs5ZcAR8Rs7E02+lUDRxViWoKIl68i02825AiaoKpIsDlZSh+LrdfwJONnEdPvAkMlG0FVH/MQ7VBRfA5Kx5I8/YLv57dXvqedOrbmh3P/eGGDAOll9kCnZFboRU2aQVSHV8Yux+O4Aih2kXMKcy8JlAoR3n7hj6kBygDzoCjo+5av6eAD1Bi7uiGyvd7e2EhGJ5670eNpgCU+IQY6F8Mpams8CHAW5UwpG6vv8RaA4vSASVK9i7zn+34z10GQpIgBF8VTdDi4oEh4XtICdLl+wef8IknVd7SjHbzll6NLJsr41KHiHkMjhBzpo4lx3cuSUGJXtZcq4RAFGjep00VJM+kw1sPoRZ1A5PjCAAcjiTNhe9KA41ZusXDomhXoghumouttgkilJlUSmmWDAWNdod/bwBtDBpVr0YQ/qSxO9QvpIcZJdFEZGPnbBn2o2gOUlMI8F5TRoJfhFuppKaD50EaE3nQKXlofkWqJUalaum6FYclduC0gZPpsh0yRXr2wRWzAalcoWY2orxWcKVReniZTmsQo7eQUvMHRlJoaftxMS8QB5MJChN54Cpbs3NGvSOLy0OS1Gkr1dIT5HJs9qwIRW7WlTtMOdhY4mUI1CmKsgLR7vWQUmpjMILSpYqZ3U/px6dl5fKqXFW6yC15lp9qNqleUqp3H43asPRIxnZMZTjRYtj7kJ9HmqFeio1DE2tKykIe4P1bPDrrgUH5Ok2b5uRFz0lrVzpe36UBtR0+QjcIalcVPiTd3yWXqzGU69Lgurg3s45CxbyE/NY0NeDdp2I4N56iwgoDW/SLAO6USG3JZ3gY++7YdaKwPnmpJZ7jAtV0ejzKOowxVmYOXSMahPC9qQHjImEEIPQnGK6idEY4DUNlVIpsusHaiOk0EuO3s3LoDZ6aLKlXG1iJG+s3Z1JJUMTkFqIgKFJoq1gMEMXSDsOMHql0LydMYSMjtPo5lsyV8QpOY6o3StJ+2I11xCONwmWkzlvYogIdEJHWhkW1Ao+krNAibChydklE2uBs3oi5fPFrv8soM3231wHXW/9LRsRpE3uJiFEZ1LDj6mA6kalD/Rk+TArSFUOG8Ev2Dg5upcNBx8f/yQW+G7+R/FaDLGIW0k8EVw6/Hi3AaRVDU8mKfIFkjJal+uoxG+dEwvkKkmbhdmmn6bd9uC1xvhNEcp24cstWRyfUuyqPL3bwoCvxxZ7p1K4yciHrecfQxa9s5f4+Xuxu2/g78SI5cuuFg1T/EfVzXXTNTUY0qpg19AN2+E/FZNqo5M5B2L13Jq+uYx3geZeZUp+1UD+4WPm0HVcecQ5J2Fp3xd0DpYj0kbAbSwKP0uzWK/Y725sS+AKmcdjSGbqL30zgBjlfSpm+ZGxzuqvsurX9OnpyhlLLRi8IuJnlC6l2mHzJRSzRyb9DqtB2MipZG51Qnd6e6rLX+ZAbSwBTVIEs6h2GY57mnzc3zeNyadnq+AzpgGd8RvJ277b2yHZ2ez1FiF4x2qFLSNqboQz3iG3AaXfXkrubeWjs6Pdmh+ko4Z0g1WG3zvwMufc2TSf9X47xlOzo9ON8Rjka6ZPhk9cnk4NcLrmxHb/oHB5PJyRNjk8nk4LT/5v8C2r3d273d273d273d263YfwFMyECqlnRjfwAAAABJRU5ErkJggg==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sp>
        <p:nvSpPr>
          <p:cNvPr id="85001" name="AutoShape 14" descr="ผลการค้นหารูปภาพสำหรับ กรมประมง โลโก้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sp>
        <p:nvSpPr>
          <p:cNvPr id="85002" name="AutoShape 16" descr="ผลการค้นหารูปภาพสำหรับ กรมประมง โลโก้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pic>
        <p:nvPicPr>
          <p:cNvPr id="85003" name="Picture 18" descr="http://www.fisheries.go.th/it/it2008/images/stories/download/LogoFish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75" y="3500438"/>
            <a:ext cx="1214438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004" name="AutoShape 20" descr="https://upload.wikimedia.org/wikipedia/th/thumb/3/37/MD_logo.jpg/150px-MD_logo.jpg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sp>
        <p:nvSpPr>
          <p:cNvPr id="85005" name="AutoShape 22" descr="https://upload.wikimedia.org/wikipedia/th/thumb/3/37/MD_logo.jpg/150px-MD_logo.jpg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sp>
        <p:nvSpPr>
          <p:cNvPr id="85006" name="AutoShape 24" descr="MD logo.jpg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sp>
        <p:nvSpPr>
          <p:cNvPr id="85007" name="AutoShape 26" descr="MD logo.jpg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sp>
        <p:nvSpPr>
          <p:cNvPr id="85008" name="AutoShape 28" descr="MD logo.jpg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sp>
        <p:nvSpPr>
          <p:cNvPr id="85009" name="AutoShape 30" descr="MD logo.jpg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pic>
        <p:nvPicPr>
          <p:cNvPr id="85010" name="Picture 3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13" y="1785938"/>
            <a:ext cx="1143000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11" name="Picture 3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15250" y="5072063"/>
            <a:ext cx="1163638" cy="141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12" name="Picture 34" descr="http://www.civil.navy.mi.th/son11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15250" y="3571875"/>
            <a:ext cx="11430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13" name="Picture 36" descr="http://intranet.mol.go.th/sites/default/files/logo_mol00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500" y="2857500"/>
            <a:ext cx="1500188" cy="152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14" name="Picture 40" descr="http://2.bp.blogspot.com/-DI_BF5uvREU/TqoHLbI-X2I/AAAAAAAAHx0/DB79gqM-pDE/s320/1210255402804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857750" y="5143500"/>
            <a:ext cx="122555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15" name="Picture 42" descr="http://pe1.isanook.com/ns/0/ud/321/1608413/news09-1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7188" y="142875"/>
            <a:ext cx="2262187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16" name="Picture 44" descr="http://www.odloc.go.th/web/wp-content/uploads/2014/11/logo22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28938" y="214313"/>
            <a:ext cx="1285875" cy="129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17" name="Picture 48" descr="http://xn--12cbpm6ecf8ec6a8a9ab6ecc4vmf.net/wp-content/uploads/2015/12/%E0%B9%82%E0%B8%A5%E0%B9%82%E0%B8%81%E0%B9%89%E0%B8%81%E0%B8%A3%E0%B8%B0%E0%B8%97%E0%B8%A3%E0%B8%A7%E0%B8%87%E0%B8%81%E0%B8%B2%E0%B8%A3%E0%B8%95%E0%B9%88%E0%B8%B2%E0%B8%87%E0%B8%9B%E0%B8%A3%E0%B8%B0%E0%B9%80%E0%B8%97%E0%B8%A8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715250" y="214313"/>
            <a:ext cx="1285875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018" name="AutoShape 50" descr="data:image/jpeg;base64,/9j/4AAQSkZJRgABAQAAAQABAAD/2wCEAAkGBxISEhUSExMWFhUXGR8bGBgWFx8bFxoaGh0YHx8bGR4aHSggIB8lHRcZITEiJSktLi4uGiAzODMsNygtLysBCgoKDg0OGxAQGy8mICY1LTAvLy8tLS0wLS0tLS0tNS8tLS8tLS0tLS0tLS0tLS0tLS0tLS0tLS0tLS0tLS0tLf/AABEIAOEA4QMBEQACEQEDEQH/xAAbAAABBQEBAAAAAAAAAAAAAAAAAwQFBgcCAf/EAEcQAAIBAgQDBQQHBQYFAwUAAAECEQADBBIhMQVBUQYiYXGBEzKRoQcjQlKxwdEUM2JygpKissLw8SRDU9LhFoPjVHOjw+L/xAAbAQEAAgMBAQAAAAAAAAAAAAAABAUCAwYBB//EADoRAAEDAgMECQMEAQQCAwAAAAEAAgMEERIhMQVBUWEGEyJxgZGhsfAywdEUQuHxIxVSYnIWMySisv/aAAwDAQACEQMRAD8A3GiIoiKIiiIoiKIiiIoiKIiiIoiKIiiIoiKIiiIoiKIiiIoiKIiiIoiKIiiIoiKIiiIoiKIiiIoiKIiiIoiKIiiIoiKIkcRirdsS7qo/iIH41g57W/UbL0NJ0Ci73arCL/zZ/lUkfGIqI7aVM393kCVuFNKdyZv20s7Jbuv5KP1moz9tQN3H0H3WwUb95C8/9Xj/AOmvfCtX+uw8PULL9E7iEra7WId7F4f0z+dZN25T7wR5fleGjduIS69qLHMXF87bfkK2t2zSH9ywNJJ8KWt9o8KdPbKD4yPxFSW7QpnaPCwNPINye2cbaf3biN5MDUhk0b/pcD4rWWOGoTitixRREURFERREURFERREURFERREURFERREURFERREURFEURxftFYw+jNmf7ian15D1NQ6ivhhyJueAW6OB79Aqvje0+KujuZbKH7ROp8iRr/SKoajbMj+zHl3Zn+PFTWUjG65qDYh2km5eb1/OW+QqrfJI7N5t3m/8KU0AaJ0mEugTkt2h1aCfi2Y/hUcys0uT3IvfYlt8SzeFsMw/u6Ux2zDLd9gmSDw5Oftz/7Z/MV4J3f8R4hLrhcHZJy/XA9CFB9AdT6Vnjk1yK9Sn7CF2e8v/tsf8NYmU8GnxC8uj2Fw6LeR/wCFwM3wYE0L2jVpHMfwlk3v4Yr79gj+K2THw7w/Cs2Pafpd5/AUS3D+IXbcexvn+R9B5ayvwINT4q+eHebeY/K1uhY/6grFgO2cEJibZQ82UGPPKdY8pq4p9ssdYSC3MKI+jP7DdWnCYpLqh7bBlPMGf9j4Vcska8Ymm4UJzS02KWrNeIoiKIiiIoiKIiiIoiKIiiIoiKIiiIoib4/G27KF7jBR47nwA5mtcszIm4nmwWTWFxsFSeLdpb1+Ra+qtDQudCfUfgutc3WbWc84I8h6lWEVK1ubsyoWxbJn2azG9y5EDynQesmqZ7s+2fAb/updk7sYEMcxzXj1Jyp8Tqw8tK0PlLcsm+pRdYzGpaENiLNkdFH5k/kKyhppJj/jjc8/NyxLgNSofG8VDKf2S9hbt0bZiSx/tMfxq1ptnlkgNdHIxndl46ZLU6XELRkE96ouM7W48kq15kIJBVQBBHLWfxrvKfo9ssMDmRhwOhJuqt1XNmCbJqvaPGb/ALTc+X6VKOw9nnLqW+Sw/VTf7itN7M3HuYWzcuXWuvcglWAIMxIgDSAd+UV8z2yyOKtkiiZga356q4gJMYLje6rXbq1iMHdW5YvXFt3DtmkK28CZ03+FdJ0adR7RhMM8TS9u+wuRoolWZIyHNJsfdRGE7cYwQGKXh0dZJ8iP0q3qOiuz3Alt2HiD9loZXSXzzWgYHtAosC8xFpGUMRdJ7hMiOpnSBPXXUV8/n2Y/9S6njGNwJHZzuOOStRIMAcckrh8ZYxWqGzd8bTZX+B3+Nap6SpozaVrmf9hkjZGv+kobCOJFs+0A3tuIYeh/FYrX1rdXZcxp5rPVJ4LEPbfNYc235ox38NdD5GD51MgqpYDiacvTxCwexrhZwVy4F2pS8Rbuj2d3aD7pPhOx8D866Wk2myawdkfQqvmpXMzGYVjq0UVFERREURFERREURFERREURFERRFGcc41bwyS2rH3V5n9B41Eq6tlO27tdwW2GF0hsFn3EcY95va3yST7lsaQD+C/M/OuTqaqSpfcn8DuVpHGGCzUouEJINzUgaWwcqqP4j9keG58ag9bYdnTjx7uKzyTPjvaXDYWA5F259m2g7g8ht6mfyqy2ZsOrrzeMYW73HXz+y0zVLIvq1VC4z20xeIkZvZofsp+bHf5V3dB0XoaXMtxu4uz9FWSVsj8hkofDcPvXpZLbXNYJGpnfc+H5VbT1tNS2ZI8NyyFwMloZFJJmBdSP/AKRxmUE2SCSAqn3ifDlpudarj0k2cHYRJcbzuH9rcKOU52T49iMYYa6QGZlUSSzEmBJPIAa89oqF/wCV7PZ2YgbC5yFh4cytn6KQ5uOamLn0fph0uXrlz2oRCyr7gzDk0HUeHhVSOl8tTLHDE3AXOAJ1yK3ihYwFzs1WOzXaO7hWADn2R99d9DuVE6GTNdLtjYkFezTtjQ91teKh01S6M56K1dpOLJjOFe1AhkdAQdwcwHzrldk0Emz9uthJuCHHvGEqbPI2WmLh8zWe23KkMpIIMgjQg+FfQ3Ma8FrhcKqBIzCkr3E7vsyl8e1FwB1Lscy7qGGXl3Tp+tVcezqYTCWn7BZdpwgWPEFSHTPwYX53UbZuMpDKSrDYgwfiKs3xtkaWPAIOoOYUcOLTcaq58B7dsMtvFjOo2uLpcXxMfiPhXG7T6JMdeSiOE72nQ9ysIK46SeavZa1fQOWDoR3bybj+cDSPHby3rhHMlgeYyLOGrT9vwrNpBFwmmLsFYW7quy3QJMcp6jwOvQms43Bwu3XeF73Ke4D2laywtYg5kPuXN4HLXmvjuOfh0Gz9qWsyXTjw71DnprjExXdWnUV0V1XL2vURREURFERREURFERREURRfH+MphbeY6ufcXqep8BzNRauqbTsxHXcFtiiMjrLPb953f2lzv3n91Y0WdiR5bL6nx42eZ0zi957/AMDkrZjA0YRoneFw+TM2YZtc906qp5hZ3bqdvwqI9xcQ22W4ce/kvVVuLdsLVsP+zWvalCM125BGZjGhO505aeNdTQdGZZnM/VvwYr2aNbAeihy1gAJYL2VUx/afFXVb2mRkGjA2wVEzAM89D8K6ql2DQU8jTFcO3EONz5HNQn1Urmm+ncpzg/YSbNu/fLAEyyLuEjn4zEwf1qk2j0sLZ3w0wBysHc1IhoRYF3krlhMOqBbdpMoXZUMADnJUjN46hemauOnmfK4ySuuTqTn7/wBqwa0AWCXCn3lKE7dxu91IEQT8T5GtGIHI+q9IXSXMxEl2I2hggAaPtCMxblttqAZrxzcIyAHr6brIFX+21hrmESwq/WtcCgT/AFEkjZRPy61edHZWQ1zqh57IaTf0Fuaj1bS6PC3UrMMoV8ryQGIbKYJgkHKSI+Ir6jic+PFHqRlfnxVLYB1ipTH8WtnDjDWEdUzZ3NwgszDbYx/tVXS7NlFYaypcC4DC2wsAPhW98zer6uMWHNcdl+FLisSllmyqZJ6kCNB5zWzbVe+ho3TMFzkByvvWNPEJJLFS/bzh62fYoll0VBlDsQQQdlkE6zJ16nfWKfovWPqTLJJIC5xuRz4qTWtDQ0Aab1WcJcRWBuJ7ROa5ivqCNZHSumnjlewtidhduNgfdQWFod2hcK0cT7EXSy3MIC9l1DCW7yzyJ51zFH0pha0x1xwvaSDYZHnlopslEb3j0UfgsXjOGXZKsgJ1RvcbyIkTU6og2ftuHsuBI3i1x/C1MMtM6x0Wj8B43ZxVsm2JEfWWDuPFNflt0r55tPZU9BLhl8Hbj3q1hmbKLtXWIsBBI79hj/Up9dj+OxqIx5ec8nD1W5S/Zrjhw7CzdOa03uPyE+f2eo5Gr7Zu0cB6t+nt/CiVMAcMbdVfAa6UG6rV7XqIoiKIiiIoiKIiiJtxDGJZttccwF+J6AeJrVLM2Jhe7QLJjC82CzXG41rzm/cEk6W03Gnh0E+p9a4ypqH1EhLj/A4K4jjDBhCWw9jIGZ2g73bhOqzrkB+8eZG34QiS9wawXv8ASOPM/ZZEhZ12s7UPi2FizK2QQqqumc7D0Pzr6LsPYEVBH+pqM5LXJOjRr5qoqKp0hwM091JdleDovtcJiSua4ssoIJTUgZoPkeUZvCarNubRkk6qupQbMNg7jvy5blIpoQ0Ojfvzsp63wGwjuXj62BdR9gwkC4oO41BMafOueftapexjWn6PpcNbcCVLELASbaqVh1hmVwwbfUqEBGmhiMsiI13mqy7D2Ra33/N1tXaOoWBlGuZQzxuxyhhOuVQunLxihBJue4+Wfmbol7RZicjsdJBJheWg6+ogdNK1OwtHaAHuvEg6bvOVlJLZd13BZeomSVM8yNxO4EZN1B9eX8om3Exct4a5ctfvYYRGaWkwATr476zPOpFGIpatkc2TLjlksZL4SRqsXM85mdZ3nnPjX2cYbC2m7uXPEnO6K9Xil+zvBsTfuI9lWADCXBywAROU9YkaAjrVNtfadJTQvjnIJIyac7ndfleyk08Ej3BwyHFaXxbBm5gRZvEu7KYcjUQR3mjnqDXzWjqup2h18Is0H6QeOo7tyt3xh0ZY5Y4jSJ619jdquf3Kzdle1b4ZlS4zta0AE6IPLmNtOQGlcztvo9FWNMkIAfnu+rly71NpqosOF2nstKXCpilRnZbgVwwlRlI0YFYEjQjrqK+biaSie4MuwkW1PkrUhrxmLqicR7OYixdGIwKuRmOxEg7jQkd0hhpy+Y7ei21SVcBptokaC27K1vO/moMtM9j8cPirtwzF3WtB71lrbnS5bKyr/wASlZAPwnnyjjKyCKOYsheHNH0uvmORU6NxLQSLFJYiyqaZpsvqrDXI3+txzHiKwY5zs/3DUcVmrP2O4yQf2W6e8P3Z6gCcs89NQenpXT7KrsYETj3fhV9VDbttVvq8UJFERREURFERREURUDtXxL2942gYtWpLEcyNDH+EeJNcttasL39W3Qep/hWdLFgbi3lR2CtkkXIAZtLY5Ko3byUfM+NUcjrdjdv58vm5SiqJ2+7Rhz+y2W+qQ98z77cwTz136nTrXe9Gdh9U0VlQO2fpHAce/h+bFVVZU4v8bfFWfDcCw+Gwy30sJcKoHLNJcnfuxXNVG1KutrHQSSloc7DYZAC9s1MZEyNlwNyz5ePOMYcYFgs2YqDOkAEa+U+dd87Y0btnfoXG9hkeet+66rBUETdaAtTwXE/2i2L1tg6SBlgECdIykTpIBlgZr5hU0LqSUwygg8c/O/8ACuWPa9t2qRw2JXLBDxtGUsPIECfRtRUCSJ2K4t7LNeHGBe6EA8CwVtTuRqRPVop1bjmXIvBiEU2iqlVhgdICgbg8pDKfgetOre4OBN9Euus3cd4HeELH2idAPLbXwJ2ilu01gvlqibm8FFvQkF8+n3QIH9rQjrqK2YMRdbhbxvdFQvpC4XYtkYhRcU3dhA9mTvJ35Tpzrveim0KqYGlc5pDON8QHAclWVsTG9vefLxUD2U4QMViFtswCDvPrByidvXQ9Jq+25tJ1BSGRn1HJveotND1j7HctE4j2gwuDy2ySoIEW7Y1y7BnIBInkBFfPKTZFdtK8ozzzc7eeA7vJWsk8cORPkFCce7Y2TZcWSTcuLlHvQinckvqW/QeNXOy+jNQKlrqgWY03PPutuWmesZgIZmSs+Ar6ETfNVC7e2ViRGYBh4qZg+sVgx7XXwm9jY94XrgRqrf2C45ctlsMGHeM2yTEEbqJEREnXxrj+lWyY5GirAzGTgBrz71Y0M5B6srRMJYgkC6yMdShCz5iQRHiNK+eyvuM2gjjmrNRPFe09jDX/AGNx7waAc4MrrPKMvI8qt6HYVXW0xnha0jMW0OXzitElTHG7C4qSZUvKGDKVeMt1NieQcbeR+ETrWlskLi1wII1afstwcCLhMIdTGq3bWqkc1Gunl7w8JqQyTCRIw5H0KEAix0K0bs/xQYiyH+0NHHRh+u/rXaUlQJ4g/fvVRNGY3WUnUpakURFERREURRPafifsLDMPebur5nn6CTUOuqOoiJGpyC3QR432Wdra922TEw1w8xtCjqYO3VvCuLLibu8vz84K30Uk9k6+0It22AUCe/lGyeHMmNaih9rYM3DPlfiijDwjCISLOHCvEC4VMDx2knwirL/Va54BllJHAEblr6lg0CcJirWGwrW2YlbSZZb32hdSV3AqP1M1ZWNLR2nndoF7cMZnoFi9fabWyXPKZ7MYxLNwvcvtaT7SoCS/mIiB13ql23SPqocEUQe7iTbD3byeWik0sgY65dYe61e46sxdwXQKDmRYJnXvZTJ08hvXynC5vZGRvoc7W4XV0NEpDEZVUKOg0A2Ov3okSSQJ071edkG5N/nzchXK3hoFMlQQAoYhpjMSwUzr0A1r3Cc7jX5pce+iBerZd9SrH+YkD1OhjwCiesV4XsZofnzn4L1dW0kxczK7yJnumIjTlBbSOY31rEutmzMD04/yij+K4UXsO6XLYdQM8ZspDayF02zq3SNKnUNQ+nqmPifhJNr2uLc/ArXIxrmkFV76OcIps3L2WPaXVUc4TMO6Cdeo6wa6HpbUP/URwXuGtxcLk3zt4KLRNGAu4lRTdnsRi8W957beya4ZadYXQR0Bga9CSOtWg21S0GzmwwuHWBoy5k5nv1K1fp3yTYnfTdVF0KkqdwSD5jSuva4OaHN0KriLGyEiRJgTqRuBz+VHYrHBru70sCc1d+0/ZgNYTE4Z1axbtABeeUak5ue//muH2HtwxVDqWqaese4m+4E7rKyqafE0PYdAqODGo08RXcloIsc1WA55Kz4Ht1ikTI4S6BtnGo8zzrmaronRSyGRhczjbTwU1ldI0WIuoLiePe/cN25GY6d0QABsAPj8au6Kiio4RFFpz1JO/wBFGlkMjruUz2L7R/s1z2dwzYuaMp2Unn/rz86fpFsQVkPXRC0jfUcDz4f1bfSVOB2Bxy9lpeOQ5Q6mXtQQfvWzsT5c/JutfMY8nYTobi3A8FdBOOzXERYxC8rV6BHJSTA+DSPI1ebJqjFJgdocj37j4qNUx42XGoWi11iq0URFERREURUDtbjBdxOT7FkS3idz8e6tcrtmculwDdl4lWdIzCy/FRvD7bgi8QGLzlE6luR8veM8gKpJS03YDa2vd8spajO0va1MGxRR7XEEd4nQL4c4Hh/vVzsfo7NtFvWOOCPdxPtf5ZRJ6psWWpUTw36SCxi+pQdbUN+I0+Bq2q+hRYA6mcHcnZfn3WiOvafrFlGdsO1q4i2MPYVltTLFt2IM+e+pJqy6P9HZKOT9TUkF+gAztu9lqqqsSNwM03qo11qgor1eFXTsR2gYf8PcR2UwFZZygQe7cgbdD4xXD9JNjR51MTgCMy06nm1WdHUOPYdnz/Ks/aXihtYZrn3TmGYDvuSpiNQF70ASflXM7IoBVVjYuOR5Ab1NmkwRlyksPiSxR8uXNB0BEksqnlGoYgweQ6VXyxBocy97XC2DPNO7zMwds0AEZZkazAnKQQORJ/ACtDQ1pa22fgvV7ij3AeYJCtJ2IMNI32HnANeM+s24ZhEkV99pIyi4dNjLtoQdCNDWwnQcbeyKi9i+PBmvWGyWy7i5byrC5gRIEnfTN496u16R7Hc2OKoZdwaMLrnO1sj3a+ir6ScFzmnLPJWrtDwy89gJadVuKITvlZmZIjWdvDwNcvsurp4akSTNJZvyupczXOaQ3VZpi+y2NtnvWGPiuo/X5V9Lg6QbOlHZlA7x+MlUOpJhuTns32duviLYvWXW0GlyywNNgfCYqNtjbUEdG/qJAX2sLc1nT0zzIMQyV47UWcQ1hreHQHUh1LEBUBOmUbgrEt4zyrh9jy0zKkTVTjxBAvd1t5JVlOHYMLAqR2p7OXLNwG3Zf2ZUHugsoY7gbmNvnXbbD23HUxFs0gxgkZ5EjcTuuq6ppix12DKyrldIDcXChoohUtheOkQt61avJsQyANHgQPy9aqKjZAf2oJHMd3kjyP58FIZUkZOAI7lqPAcSt6zbfDwyAFcrNDKDujHWRppzBA3FfMNpU8lNO+OpydrcaHPUaK3ieHtBbom7W9Ht6ypLLOhjTMPhB/pNYYiCHcfgW1aX2ex/t8Olw+9EN/MND8d/Wu3pJ+uha/z71TzMwPIUjUlakURFESWLvi2jOdlUk+gmsXvDGlx3L1oJNgspLs4JPv3rmvxk/wB5h/Zrg5ZC+UvPM+JV20WAHBSeOxa2LV28fdtKVX+kan1IA/pqNT07qmZkDdXkX8T+F49wa0krD8RiGuOztq7mT5n/AFFfbIoGU8Qjb9LRby3+655zsbid5U7hezrtZs5gLbXb+VSwg5MhJn1WQD18aoZ9uRx1UoYcTWR3Ns+1iA++alNpS5jb5En0srtc7C4MqLeUj2er3Z7xMTHjoZ8JEeHGt6VbQbIZMQ7WjToPZTjRxYbW8VV+Odhr1tWvWe9bAnK37wD00NdPs3pZTzubDUdl5yuPpv7+iiTULm3LM1UK67wVerr2P/aGw72cPh5ZzmN64fqxt7qxJ0A23g61xXSH9H+pbLVTZNGTGi7j3nQZ/CrOkxhhDG+J0U7b4ObpW5irrXnQjKgXLZQjwnUjaNT0FUD9qCFhio4xG06m93keWXzNSxDcgvN/ZT9i25h9dIA06e6YH2dwRvqSYIgUTnMHZ4/PP4L6renA0ZmSBOkNoJmfJgZYzMiT6ayLgNd8/C9RcbXM5UlVnIN58BykhdZJOg05+N+mzRv1XijOM4k4fDXcQNXtjKOhj3g3gWLfKrCgpxVVcdOcg45/x4BYSvwMLlj+Kvl3LwqEmYQZQD4QdDznrX2CGARRiO5IGXaz/tUDn4nYtDyU/wAL7aYi0IdUvDQd8d6BqBI6HXaqCt6LUdQSYyWHlmPLL7qXHXSN+rNWG39KHXDn0cfnVE/oM6/ZlHkfwt/+ot/2leXPpPnbDkfzMPymjegxv2pfIH7gLz/UW7mlND9IxY/WYZG/q1jwMCpP/hTWj/HMb8x/a8G0eLfVWLg3bvCXQLbA2jsA+q+U6iufr+im0Ka729sf8dfLJSY6yJ+WnenHG+yGGxXfUBGI0dN55T1Gux2rRs7pDWUJwklwGoPzIrKWmjlGY8VmHH+BXsHcyXBKn3XHut+h8P8AzX0vZW14NoxY4siNQdR/HPzsqmaB8Ts9FF1aLSrL2B40cPiVQn6u6creB5N+A+HSub6U7MFZRmRo7bMxzG9S6KbBJh3H3WjcS7tz2saB8rDqMo19VJ+VfNIc48HK6ulPdg7+R72HJ2OZfTQn4Za6fYk1w5nioFa3RyuVX6gIoiKIoLtpiMmEcAwWIX4nX5A1A2lJgp3c8vNSKZt5AqVgLf1tscraZj5kZv8AOPhXESu/xk8Tb7fZWoTfjOMsJhgcV+6P2edxtzP8Mk6c99qm7NpqqWrtR/WN4/aPzZa5XMa3t6J1w3A2lTOmHsosSriCBpoSOY8vhWmqq6h78Ekri69iNCvWsYB2Vn3Hu1jvikuWyHSzIUZQEJIYErvpB0PnvNd9sro+yOheybJz7EneBcGx8QL/AMKsmqz1oLMwPdX7AYZ1w5LllItjMS05yRuZkERA5Hfwr59UyMNRZtiLm3KytG6ZqSzE23diMuRsoAiVj3iJ3MCPDzqIQA8NaM7jzusln/Zzsioi/iUJDGVt8okwDyLbQp9JO3dbY6SON6ekda2rvxy5/ZV1PSAdp/gFeLWHBLMIRIg69wAct4Y6a/ZH8WtcW+Uj6sz6/PVWCLV7L7gzEfaYbachoFHOCV35ijmYvqNuQQLz9vbncHobUfN/zrHqBbJv/wCvwvV0oB7oCnNrAm2Sf4QSUb0NDcZnd4/yEXt67JyoGlQCQfvDYmTlAG/iYiY0NbYXcRnp81RQPa57qJ9UyWbIWHa8pOY6AQhGp5EwZ8au9hMgkmtKxz337IYRlxubiwUeoc4NuCAN91lJ8/lA+HKvqw+kXy+eSozqSivURRF1btMxhVJME6CdBqT5AVg+RkYu823ZnfwQAnIBc1mvAAg16hVh7MdrL2EYAkvZ5odY8V/T4ePPbY6PwbQYXNAbJuPHvUunqnRmzswtOx2DscQw8g5lde6eh3B8wf8AWlfNaeep2VVaWc05j5uKtnNbKy2oKxXF4ZrTtbcQykg+nP139a+ywTsqI2yx6OF1QPaWuLTuStjBu1trls5jbMsonMo5PHMT02iTWmapiZI2GbIPyB3E728jyOu65yWTGOLS9uo3LXbF/wBvhlf79kP62zr/AHWFfIqmA01U6Ij6XEeeivmOxNDhvTvs/iMuLsP99cp89V/FVNTtlSYKgDmR5rCpbeMrSa7FVCKIiiKpfSE8pZt/ecn4CP8ANVJtt1o2jn9lNohmSq9hz3sQw3JCD1OUflXJv/YD3+isFn/0mYwtihaHuWkAA8TP5AfGvofQ6mDKJ0x+p7j5C33uqmvfd4byVbXiF4J7MXHybZc2kdPLwrpHUVM6TrjG3FxsLqJ1rw3CCUhaMMp6EfI1ulBLHDiD7LFuo71vg73sl5Rm88oWPmwPoK+FG7cZ52XRhJcQuZj7BRqYkzAiCSswYJAHLY1lC3COtPzmiSRmdlU8pGg2G090kSSCoOkQ3OK2ENY0uHz5qi4vuDCr7o2jdjsD5yIWejNrArKMEdp2vt83+S8XdqyNAd5gQMwkTmyAzsd3aSTNYuedR+PP8IE4ZnVJJiDtcKQw81iPD860jA51hn3XyXqY4m6iu2X3XiQUkSNJy6EjxHz5SWNc5gxajn89UUf2h44cFhyVQsToJEKubYkSWieZ/wBrLZOyxtGrDHOsBnxJtuHNaKiXq2F1llOMx929+8uM2sgE6DyGw5ivqlNRQU2ULA3uGveVRvle/wCspuokgDUkwANyTyHjUlxwguOQGZWLRc2CWw2Fe4+RFJbYgco3LdIrVPURQM6yVwA5m11mxjnmwCd4bgWJuKXWy8CNwQSTyUHcxr6VCm2xQxPDHSi54EG3fZbG08rgSGq78L7KezwjiWa7iVykAhQjCe7MSOYIMzXEV3SAz17HWAZEbjfccVZRU2CMg6lVq/2IxqDVFZt8qmSRzPxgetdMzpVs57vqIHEjK6hGhlAyULieH3bc57bplicwgamBrsdTGlXUNbTz26p4dfSxuoz43tzcLJtUpYLQvon4g03sOdgA6+sgj8D618+6b0YBjqQMzdp8LWVps+S4LFD/AEk4L2eLDbm4knzB/QgelW3Q+q62iLP9p9wtO0G2kB4hI/R5dAxyKYh1ZSDz0n8q39LIi7ZrnD9pafW33WFC603eFp2Gwi2itkCFzHKP4bitI9GHzFfMpZnT3mcc7C/eCrkAAWCjLN0qtt+du4f8rfiDUqN2CXEOR8kdmCFrYrvVRr2iIoipnbdpxGGX1+LL+lc5t4/T3FWFGOySoHh79xmgn65dBudZ/GuclF3Acipqzzt4tgYi5qz32ILkH6tP4RpJMeW89K+jdGDUupGXsIxpxdnr3KorRHjNvqXnCOxt+6Ec5IbX2ZYhivViNVGorOv6T0sEj4xe4yxAAgHx1SKie4Bx8lbbHYnDswLWQjKNUztlbxBA5Hz8RXJP6T1gYWh92nfbMKb+kiveysFvEEBZXvIGnplUEEHxBC+eh56UDmA3zyNvO/8AalLn2LEi2zbtmJj7RBII20MEdRl00Ij3G22No/pEmtq4itDRl0eDsCNwSGMQZ018Kzxtc4ZcwiDauK06Arrow0WIzD6vVQNNNpPWaBzHC3H34a6ou7guiZcAAZtCTK8yMuUb8tKxaWOIy/tEiAM5GZn6+zEaEHc8iPExrWeeG5y7+SL3DglgqZVMTFs6mJklzoPEDNtXj8m3dpz/AAi6/ZlAZLlnOAYyrqmwIJB70kfaM7aRtQSvDmvY+x47/nJeEA5FR13g2EbvPatm4BA7yhRBJAhoMCant2pWxtMbJHBp11z4rAwsJuQu7HDMJbLPbt2xcM99nUmTue7J31isJdo1s7QyR7i0bs162JjTcBSKAQFS2ANJKozFogwTCjca61BNwbvPqMlnZdrdLtLOVVND3QpltIWGJnQiZnkNdsSwMbkLk+PmiTuOwtyJIYswJ94xqG8AMo1OpLbDnmGguz1y7u5E6TC3QcwYEnqTMDlqG61HMsZ7JGXgiQxdrNIxCZ1YZYIGXXkORJ8Y6AVvhkcwh1O6zhnff+V4RfIqmdpeyNtcKbuGTX2hZhu2WSuUTqI3yjnpXZbG6RzSVojqnZYbDhfLM/lQKikaIz1Y5rv6KeGtmuYkiFK5V8eZI8P0rHprXMd1dM03IzPLgvNnxEXed6i/pNxYuYpVAgokEeZ8QOnzqz6GU5jonvP7j7f2tO0HXeBwHuvfo1CviHttzXMp5qyzqvjrWPTEOZSskbxseBB4+Sy2ee0QtOx6fum5rcWT/MQD84r5pE76m8QfZW1lAYhYW4Olz8n/AEqxbqDy/C8Gq1Hhd8vbUnoPmBXexm7AeQVI4WJTys1iiiKldtB/xWH8h/irm9vbu4qwo/pKg+DbeV1fmCK5yoHsVOKyftMP+LxE/wDUP4CvrmxLf6dD/wBfuVz9T/7nXU/9HfEr5xJths2cSzOS0RGonzGnhVF0toaYUgmLbEGwtle/FSqGR5eWnPetTusoImZXXQE6ajkPHbw8K+aNa4g23q1SOKtglB95iD4gqcw+AHqBWcbiA6+4D0KJhcR597vq4GgBZoHIHQAI0+ZNSWlltMrfPVFwoZgyh2IB7w9lz/i112+VCWtIJHdmi9CO+Y5naQM2iLKxIA1Jg+UGvThYALAeZzRBsZgWMZsuZQ8uWESIzQOe0aV7jwnCNNMsrIu7tn6sAq5IIIy95CP4QBlGnIga/GsA+z9RbyPnqiUuSzqLgURzKxK6R9oga8xsfPXwWa0lm/nv+eaJS6kNFoHN7rMSSRzgFiYA56HcaE7YA3b/AJNNQESr4cgkm6RmmASdJ6S3Lwj0rASAiwai5S69sqrnNmJ1EzGkcvOecazpXrmMku5otZFziVKaBiSRrJ2RdyT1gkA76jpNZRuDsyNPdEkN80ZQsKIHeUckQffM6nlMDnWZ0sM759/M8uC8XQwimTb78nXMYUxrMhZYT6TWJlIyfl7/AML1L3LLlg4idMwzsBI6co8xWtr24SDpuyCLhnk3LbnugZpjK0b7bMOU+hFehoAa9vz8ImzWjCkz3lBgADvd2coAjN7OQPI863tcCSBu+e68KQ492iw+DtaQWIORF3J8j6T86lbM2RU7Rnw2yH1HgtU0zYm3KxrFYlrrtccyzGSfE/ptX2GCnjp4mwxiwaLKie4vcXFGExL2nFy2xVl2IryeniqIzFKLtOoXrXOa7EFqHYnjF7FYe615szLcQDSOaH8a+Y9ItnU9DVsZA2wLST6q4pJXSMxOTvEnS9/9wf8A7KqW/t7vwpYWlcC/dL/Kv+EV3sItG0cgqN/1FSNbFiiiKndvVh8Pc6Ej5qfyNUG3GXa096n0R1Cr+B7puj7txT8LkfhXMSZhvMH2CnKl8f7KXr2MxDqVS2GBLuYAMDT5fOu62V0hp6bZ8MTgXPzGEd6rJqRz5S4GwSXYdFw/EEQ3bdwOrANbYETpoeh0Nbekb3VmyjIGFpaQSDwz371jSt6qa1wbhaXYQMTME6tEkwSWUnpsseGtfOHEtAt3fdWq4wZXMI2A7u+VmbVipO+w85Neyh2H5oNF6u8Uvs2F1VkmVb12JPIAgCehrGM429WTpmvExebTMft/ajYyfeI+6ZI6gr41KbaRoyy3ckTx7YBt2yTnAgOummunOfd2OlRg64c7dwPFFx7HNFkyVSdT4BSNIgkZhAPQ71mH2vINT+UXlm0B3rWpBgyuUiYiQAsjzEwZB0oXEnDIO7P+0TjFQyK2hEjxEMQrD4E/CtUd2uLfnEIkcM4Ad51CCYXTd5IneSPlWbwSQ3df7BEm9kKgzMNXOrBWXcznJBOuX0MDStmIl5DRu5jyRK4gxa7wnvHkD3O9r55PxrCMDrezw9f7RIXmI0mT3VE/whSJ83dZ9a2Rga+Pn/F0Tg6OtsKCFjUifeD5j5kD4tWoG7S8nXd3fPJEOVuEWxIAzCBosLAkjmAxgDbSjbsHWHPT1Rc27QaXXvuDozoADlkQpUDmInWK9LiMnCwO4E7/ADRdnMU76ZjmA1AJKMVnbYiYP8tedkP7Jyt6hEh7CEDEkrJBR2OXchSNCd40rMSdqw14juuUVN+kXBzZtOPeQ94lpkbEqSdRIByjXfSuv6I1JZVPjOjhl3jj4EqDXsBYDwWe19EVSiiLS/o1tf8ACsfv31/ulZ/wmvmnTB968Abme91b0H/qvzKkXM2yebXPwB/7qoR9duSnFa3YtBVAA2Fd+BYWVCdUpXqIoirPb6xmw4YfYcfAgj8SKqtrx4oMXAqXRutJbiqlaOa8V2F4KSecEBjHjIIrj3ZMv/tv+FZKD+k92t4a3bBJzuS52zbnX9K6LobGyWufIR9LcuWYUKvcRHYbyq92F4NmxNm5cHcKu6AcyhA5eZ0roOk20wKSWGI9oFrXdxuftqo1HB2w887LTcVdGRskMHUsNIgAd4kjUySNN5Jr5tG3tDFu9SrZKYoMqzmDTupUFI3MAa6AaanlWMeFz7AW53zRJ2rxVRbdJkfZOb3idCDB5nrtXrmYiZGFE2QWZKXGMGQpMqRyOY75tIk6QI61ue6SwLB85ckTolmVWUjMujbQdjM9DAOnJuoFagGtcWnQ6IvSEvaq421Uz4wwggjzGhBPp5d0QwkIvMS0Lk1ckgkgabiFHnEeA1JowBxxaAIl7lmLcdCGIGpMHMQPEnStbX3kv84L3ckHUplBWQQFYsdwZ7pPIydOR1GlbBZ18+Y/K8XFlnXOqkMQ0kRy11ykrl1Ak7HlWb8LrE/PHNF3dTvBrhAWPtHnAkKvLXfUk7bVi02aWs1+b0SOJBF4SdC4+P1R/wAvyrNpvD4H2KJ5dD+1BHuRryH2gZ8u6fjWhuAxm+qLxHcORkEAkSByaCD+IPjBoWtwXvn+PmSLxsPnaTlZOUEgjw7phhPWvQ/A3K4Pui5CECFcFs8uZglokL4ToI6V6SMXaGVsu5EYm4VRVIztGY7/AGdZ0/igCvGDE4uBsPz/AAhVH+lHEgJZs6A7kDQCBrHqy123QyAumlm3AW8zl7FQK9wDA3ms8FfQlVKQfgt4WzdULcQbtacOB5xr8tKr27TpzKIXktduDha/dmtpp3huJuY5LSex1r2WBs9cr3fiCB83+VfNukEvXbSkz3tb4DNW9K3DEAn/AAyxmuYa31bMfIt+iVHo4zJUAcx6ZlbJXWYStTFdwqZFERRFH9oML7XDXUiSVJHmuo+YFR6qPrIXN5LZE7C8FZpaYfVOdgcp5aTIMjwY/CuHI+oDv+32VymX0g4LNg2jexcn+g6/4W+VW/RWpEW0W30e0jx+BRa1mKIngkPo4xKXrItMYawTlgwxDGQfLSPMGt/S2lfT1RmaLiS1+FwLW9lhQvDo7cFY+0XFrWEVHc65oiNWDe8IH9r0qg2Xs6or5DHEN178CNM/RSZZWxi7k5wV7NbDW8t22QCAG1HgDsRyEx61GqIjHKWSAtcOXz0WYNxcaJxbNtiGBE6COek6EHWe8ajnG0FtslkvThe66z7ykfEv/wB1OuzB4Lyy5S0VJZRB6ciDrlPQgkweh86yMjXCx+fN6WTZ7MyGQnWTkhWP8yNofMEzvW0PtofP7EZolsO1tW91lJ0BaAAOi66SeQFa5A9zdR4IjE3mDlS6qpAIJEnmCB47bzvtXsbGlgcBcr1IDHhXJzSumkHXTlMQdPI9Bz2dTdgysfnevEn7dTIRHIIgicy/CGA2rLA4WxEeX8hLLi2zFDlWVEmYGmgJAgofHbWsnYQ/M5n5zRcXkcqtzQAQFg6BlJyyI2JkTPMVkMNy0fAdfyif3rouqFGhYZlze624ZD1jYjxmorGmI4uHy4Rc3LqgC02dsu5BOcRsQBBYcpHTWsg0k4xYe38Iu/Y2wcouAORDe7naesiscb7XLct3JFy1y0pJUQVBALAi2p6CdJPhqa9AkcM9Dw1RcXcQbaC69wlQC0QQWYzpG+UDlvzrNkfWv6tjcyQL7vPivCclnPHeBY/Ft+1eylW91Z74XqQdATJ0nTQcq+h7M2pszZrP0mPtDU2yvyPDhzvxVZPDNMce7cOSb8Q4AmCsJdvgtduAhbZHcDbgmCCYAPP8RG6n2xLtSrdBTENjbYl37iNMr3GZI3LF8DII8T8zw3XSPYPEsuNtoPdukq68iMrH5RUjpRC12znyH6mWIO++ID78lronES4RobrRbxy2SoHMWwB0Qk6eZIFfNQS6TEc9/nkroADRS3ZLDZ8YWGq2VgecZR/mNXWxIry4+Av5qLVutHbir9XUqsRREURFEWX8VwHsr16xGh76fMgD+ksvnXF7Qi6mc8L+hVzC/EwFLW8t62A21xTaefvCSs+Yn4iqsF0EmJurTiCzcLixWN4yxcwl90DMroSAQYMcvPSK+xU0sO0aVsjmgtcAbHj9v6VA8OhkIGRSGKxVy6c1x2cgbsZj9KkQ08MAwxNDQeG/zzWLnvdm43TvgvF8RhiWsswUe8IJTXrGxPX8aibR2bSVtmTgX3HQ/wArOGaSPNunor7wftzhrwCYhMjaDMTI5bNoQfHSuEr+ilXTEvp3Y28ND5fglWcVbG/J2RVuwzFlDW7mYfdaPgWUT6/jXLStDHlkrLH5uKmhKm+w3tt4wQfgAZPwrV1TTo4JdeNjUjSWPQKSfmNPWvRC7fl4pddB1JDZZETn0iOnWscJAwk530RVDFdrcFnUvclsxz90kCCO6OUCCPUnnXTRdHdpOYcEeVssx5+KjOqoQbYl43bjBJczpmy5Y7qRO+3934Vsb0V2m6LC4AZ73LA1sI3qMH0jhWdksE5jpmYDmTrHnVmOhL3taJJQLcBdaTtFu5qiG7eYvKyqLa5idQCSOW5PQAbctqt2dEaEOa5xcbc7X91odXyG9gFauw3Hf2hcr4cllEG4qAqevr1HjzrlekWxxQyAxyCzv2nUfx8sp1LUGVuYVlRQhJTvoTJX7aGIzKDr6HWudJL7B2R47jyKlJaxdOTMYux7rIO9ruSDsesGtT29rCOz36IuVVAJi7B0A7xIjpzXzrIl7ja4yRe2s2yWiNZm4efWJLE/CvHWBu53kiVs4cAl2bO+0nYDoo5D51g+QnstFgij8b7Q27nsHW0DJFxh3RESQByYzt0J51NpzEJWdc0v3FoyJvzsdO7ksXXtksi49xm7iX+su+0VPdIXKD4gSfTXbzr63svZkFHHijZhLtQTe3K9h/fcqOeZzzYm4Cm/o0wc33xBHdsqf7RG3nH41RdMavDTNphq8+g/n2UjZ8faL+CvFww4n/krJ8bhM/42A/pNcEBdp/5e39K2Vv7B4LJYNw73DP8ASsgfPMfWuv2TB1cOI/u9lWVb8T7cFZatVFRREURFEVT7d4EwmIT3rZg+U6H0b8apdsU+NgkG7I9ym0cliWHeq1gyA5SYS6AyH7rDb1BEegrlJLlodvGR7lYFVj6R+Dm4q4tF7y9y6Bv/AKB+RNdZ0S2mIZHUcp7Jzb7+o9lX10OJoe3VQPajh37JYw9j7Vwe0un7xEADyGbQVebErTtCrnqD9Ley0cAc7+ij1MYiY1g7z88Uw7LXyMQqZA4ug22QmAQ35iJ+NT9uRB1IZcWEss4HmPzdaqV1pA21wclIdquy5w5Z7QZrWfLEElYUSSek6eRqu2H0hbWARzkB9r345/jNbqmk6vtM04KD4dxS9YM2brJ4A934HT5Ve1ez6aqFp4wfnFRmTSM+kq4cJ+ki6oC37YYad5ND6gn8/SuSrehUTu1TPseB/Iv7WU2PaGfbHkrthO0+GvLNu8haPdJg+VcZUbGrKd1pYzbiBceYU9szH6FV/wCkV8q2Ravey9q8MA2UFW3dgNomZ8KveijA6WQyx48IuN9iNAO9R6wkNABtdP8AstwPD2rMqiMp3u3Bq45Rtp5xVftba1XUVBL3FpGQa39vlqtsMLI22Gf3XPFuyeExQJRBbubhkESJIBIAgyQetbKHpDXUTgHuxN4H86ryWljkztYqN4d2GsIEc5r1yCcpgJpI7w8/s9fKan1XSurlxMaAxtxxJ81qjoo22JzXnD/o/sABmZrhB1U6LzgwNxt10PURWVT0uqn9iMBo46nz0+eKMoYwbnNXHBcOW3AtD2awBkGw/I/7wRMVyc9W+YkynEeKltaALBLvjLY+0CdoGrT0AGtaBE925ZpH9nLNnI9n1Kt3z/NGn41txhow/V7LyyRxt5kIVbpnnIU5R46Dn+e9ZxMa/MtRd4dGbd56yGA+EKPxrF5azQe35KJTFQwFpYnn90AA+8NoJjTnWMQLf8jvhRZ12/7Slj+y2rhKj94wgf092PX08a+gdF9iBo/WTtsT9I+/4VZWVOfVt8VSEQsQqiSTAA5k7Cu3c9rWlzjYDMlVtrmw1Wv8GwAweFS2QM0B7nix90f2oPkpr5BtOuO0Kx0w+nRvdv8AnNX8EIjYG+aUsYZ7ht2R79xgzHpO0+Ql/WsKeEzShre78lbHvDWlxWp4eyqKqKIVQAB4Cu4a0NAaNypSbm5SlZLxFERREURJYmwrqyMJVgQR4GsXsD2lp0K9aSDcLMMXgWtO+Hb3lOa2evl/MAPVa4irgNPKQ74NxVzHIHtxBODeFy0zQDmAW6NgDsH8B19OlQQMDwL6Zj7hZ2UD9IHCGv4dbiibtjRgOa848DowroOi+0W0lWY3nsSb+e71y8VErIjIy41CzXh+La1cS8kZkOYTt/ogmvpNXSsqYXwSaOFj7jyKqI3ljg4blrHZntbbxYYG0VKwbhgFddJPhpvyr5VtjYMuzXNIfcG+G2quoKhsoOSbdrezeHvhyii3fWIYaBgY3jeM3mOVb9ibdqaRzQ84ozqN4Xk9K2UcCsruIVJU7qSD5gxX1Njw9oe3Qi47jmqUixsV4pgg8wZHmK9cA5padCvL2NwrBxftL+1WQt+2vtUZcjKDqs95T6devhXP0Owv0FQXU7jgcDcHjuPupUlUJGWcMxayuHZHtF7cXXvBVt22OUckBAhmnfmJG2tcft3Y36SSOOC7nOGZzzNzkPnBWFNP1jS45W9lO4DiWHv3G9ndRshAAHLQEwVI0J5GR4b1SVNHU0sbTMwtxX1W9sjXnsm6XxRFq5mB9/SBB18VkHXeRrM7zUeP/LHhO5Z53Sgxr/d//Hc/DL+dYdUzj6j8ooLH9rsJaZku3nLAwVXT0IUZh5E1d0vR+vqGtkhiFjoTbzuTmo8lTEzJzlE4n6SUXSzYJ5LIAHlpqfhzq5g6FSvznkA4/NPVR3bRYPpBKQx+O4tdFsBfZrdBOg1UbnNm8PA+lZU1PsKnLy5xcWf/AG7h/XFevfUusAAL+itvZzhptWwBcLEj6wuJzE89ZBHSDHnXLbTrBPKXYA0ftA3D5xUyNuFttVI3sWFlVAEGMxgIDpOg1MSPDxqEyEntO8t6zVB7VdrkUHD4RiW91rgJjoco2LHrG/wruNh9HJJLVFYLN1DTr48B3qvqawN7MeZ9lQCf9HevoA07Ph89lVFXr6POAgf8bdWQNLS/eY7EeewrhOle17//AAYT/wBzwtuVnRQWHWO8Fa8RczMS2qoczkbM50Cjw2UeAJrjmiwy1OncrFWjsRw4nNirnvPITy5keew8BXT7HpcDOsO/IdygVcueAK3VdqEiiIoiKIiiIoir3a7gxvW/aIPrLeojcjmPPmP/ADVbtKk65mIDMKTTTYHWOhVKs4jKfagTOl1fPnHQ/IyOdce9lxg37irRPUUIQy94P7pJ0Yf9Mzsw+z6jrWg3cLO1HoePdxRZ/wBteynspxOHBa0ZLKBqp56ecyORr6D0e6QCbDSVJs8ZNJ0PDx4cVV1dLa72eIVs7L8LGGwaBVVnvDv8iS4gAeA/AVye2toOra5znGzWZDwKm08XVsAUw2W3llgWUlnPQBSNeg90DyFVDcUlwBkbAeJW+6w/GXg9x3GzOxHkSSK+20kRigjjdqGgHvAXPSOxPJ5lOOG8P9st4gnNbTOAPta6/KfWKj1taKV8Qdo92EngsoosYdbUC6YTVgStIySti86yEJGYFSB9pTuCOYrVLFG8AvAyNwTuPJZMe4XwrmzmzZUzZ+izm+WteyujEeKUjDxNreZyXjcWKzdeSkL+BvqLdy6zpmuBVzlg46sAdgBzmq6OtpZHPhp7Os0k4bEchlvK3ujkADn5XNlpXZ/idm+xtWiz+zOUMxILGI9/7ujHTU6evzfamz56S0swDcedhaw5W46K2ila+4adFN3cDYKNmt2ngGe7C6cidaqWVM7HDC8jhn9luIB1UVguzWHW6L9uwkqSDl0HopJEzBmRIPjVnUbarJITDJKbHj+VqbBG03AUnhmTu3GL+0jXQyTzCgDYGRA9daq3h+bABbwW5dY7GFEOYraESe9Lx4ADfqfOkEGN4DbuOnLzXl7C6zHtD2zuX19jZ7lrqshn+JJAPx15V9L2P0ZipnddP2n8NQFU1FY5/ZZkOKhOBYJr2ItW0GpYHyCkEn5fMVdbUqmU1JJK/S1u8nKyjQMxSABXTE9kVvcQuHawkNcPItzXy0BPn5xxcHSI02yWMveU3DeTdx9clYvpQ+cu3fdWjFXj3UtiNItr91T9o9GI26LPWuUaL3c834nifnqpyU4Pw39ourZX90mtxhz8fWMo8NasaCkdUy9rTfyHDxWqaXq2337lpdu2FAUCABAA5AV2QAAsFUk3N11Xq8RREURFERREURFEVI7W8FNpjibQlT+8WNNdyf4Tz6HWue2rs/WVg7+XNWFLOLYHeCgLF4IDoWsPuOanp5j571zrmFxFvqGnNTU8DFDuHR9mPuuOjnYPyDc4g+Gr6+RHp3cksu8CkC0Ne6XENplaDA+E/GsZjcu528t6BZVx3iuMe4+FZzGcrkAjNmOknczI1r6jsrZ+zoqdlY1ovhuSc7WGeWgsqeeaZzzHfemeN4Qy4n9mthncQPNoBMdF15/Gp9LtJj6IVc3Zab+QJA8VqkgLZOrbmVM9neGXLGOsqGDMWKXQqHIoyyVLnQn3dABVNtaviq9mSPIs3ItuRcm9gQNbXUiGF0coF+9Idv8AgS4W6Ht/ursso5A8wD0O/wAa39GNrOroDHL9bLA8xu9lrrYBGcTdCr32d4Law1lLqIrO9tFM7liSZJ/q6cvARw219pT1lQ+ORxDWud4bvsrOCJrGgjgjGcbw9q7GIiy9uTly6XOhVuY8NeXhWNPsqrnixU4xg77/AE943eKOna02cbLK+K8Se+7MzswzMVDH3VJ0HwivqlBQx0cQYxoBsLkAC5AVJLK6RxJPcpDstxI27tuyXyWnuguRodFIAnpOWq3b1A2WB84bie1tgPEetrrfSTFrgy+RV0xn0g2batbVGNxCVECFMaeQ/wBaGuQpuiFVO5sjyA02PMfdTn1sbLhd4LthgHCsxayyjbKPxIPXrpWuo6M7ShcQ1uMcR+N3ismVkTtTZeXu3OBFyIcrGrqCJPjBE+cVkzortJ0WLIHgSNPFYmtiBtdT3CeKYW6me37PIesZifFdwfPXwqhrKKqpZermBxDyUqN4kGJuiyjtCi3sbdXDJIZu6F1kwM0f1TPjNfU9kvfTbNjdVutYZ34XNlSzjHMQwLQOxnZ9MEM95h7dxr0QchPLWdTufgOD2/tmTaTsMX/rbpzPFWVNTiIcypC/cVJCyQxlUMnMfvtOsTsvOJqoa1xzO7U8uH8qUk8PhnuP7K33rr++24A5ien3j6DxlQQuneGtHd+SsHODRiK0bgvC0w1sIup3ZubN1/SuypadsEYY3xVTLIZHXKkKkLWiiIoiKIiiIoiKIiiLxhOlCionaHs+1gm7ZXNaPvpvA/7fmK5naOzcHbj09lY09Ri7LtVC4e/kBK9+0ffRt1nr+ux5waonMxGxyduPz2UxOrNkHvozNbI1A99SNieuXcEa6DetZefpcAD6H+0UbxjgSXbiYrd7eue37rgTo43U+ImD0kirOi2rLTwPpP2u3HceIWl8DXvDjqE4t8IRceMYneF1CCANjK978Af/ABrpftGR+zRRPywG/eOHmghAkMieXsEisxUCHuKWZT3kbQEmORGnhUJs73taHHQWAPDVbbAEkKG7Z8LFzDXE1JtuotiNg0GB494jyAq46PVxp61j9A4HF/PiFoqYw+MhV4doL/D3/Zrtpby21ADN73sydNDIHTfUgV0I2NS7Xj/VwSFheTluxDXnz8VGNQ+A4HC4G/krPisJY4hhhA7jqWtk+9bdeQ8NduUEbGuZhnqdj1pvk5pAcNzgeKlFrJ2cisju2yrFTupIPmDB+Yr63G8PYHt0IB81REWNiuCKzGS8sva8NgDyS1ypOx2exLozi0wgqACILZiRpPTcz186q5NtUUcojMg0NyDpbj3re2mkc29lJ8R7NNhMKz3yvtbpVbaDUjvAmNJmB+NVtJtxu0K1sdPfA0EuJyvlYLdJTdVES7U6J12b7NY66hXO1iw3vawW9Br8T6VG2vtvZcMofhEkoyG8D5yWcFPMW2JsFeOz/ArOGGXDqJ+1eYTP8vX8B8q4nae1qmufiqXZbmjT56qwihZGLNTu/jQh9nZGZydTvr1J5n5D5VBbEX9uTIcPnwramOFtO7+ztfWXX95+Q6wenVvh4z4ad87g1o8PufwsXva0XK0HgHBEwyQNXPvN18B0Arr6OkbTtsNTqVUzTGQ3OilamLUiiIoiKIiiIoiKIiiIoiKIvCKIqlx7sqcxvYbutzt6AGd8s6f0nSqOu2U193xeX44KbDVW7L/NVVCVfu/VXRoVOinw128jp0Irm5IyCWyD8hTwQRkntvGKSQ82bnMgd1v5gdD5n41HMbgOz2h6juXqUS0bQBhdDKuo7pB0yvEnb7Wuw9ccQkOfiDu5hFy95IZoQD2ZUKhDFp65eQj5mvQHGwNzne53Il0tkMoI9owAJJMRJjuDaRB13031rAuDgdwz+FFW+M8DfEXb14kQ9r2Kwe6SWmRsYWJnwO1X1BtUUcEcLRm1+P0At48FHkgD3EnhZSOEsLhMOuUqLVlD33JGYmMzDTXbTaZPKoNTK/aFW4uHaeRlw4BbGNbEy24LHMRezuzTOZifHUzt18K+wxt6qNrNLADyCoHHE4kKWwvALnsLmIuW2ChYtrBzO50BAGsDfX8KqKnbMX6mOmhcMRPaO4NGZF+JUiOnOAvcN2Xen3Y3AXkxKXWwrugmZUCJ+1DR/o1D6Q1lPLRvhZOA7v1HBZ0kT2yBxbktOXF5ll1UkNKyYVemZpiR0Enwr5mYbHsnIjPn3K4XKYVXb2hT2r8mcZba+C5hMeQNZdc5jCwOwg6ganv/AJXmEHMpbEuia3nzHkgHd/s8/NtPKtUYc7KMW57/AJ3L1MMXjXuDf2Vo8/tN5RqfTTqa3xwtYeLkSvCOE3cT3bS5LWzO27efX+UaCrSk2fLUG5047vBaZpmx96vvCOE2sOuW2NT7zH3m8z+VdVT00cDcLB/KrJJHPNyn9SFrRREURFERREURFERREURFERREURFEUXxfgdnEDvrDcnXRh+vkaiVNFFOO0M+K2xzOjPZVO4pwDEWB7vtrQ6Akr6A5h6EiudqdkyxHEzPmPuFPjqWPyORUZhr+X91cKfwvGX4xHxAqqkZfJ7b+6kp+vFWX97a0P2l2P5H41oMAObHIuRdtuABcQgbC6pkeEyJHxr2z252PgiVbDs4hlzGO6UZci/yr+s1i14bobd4Nz4oub2AvP+89lcEe60wPQQPjXrKlkRvGXNPEa+eq8IBFlxZ4Rk1Wzh1PWGNbJNoySZOleRzK8DGjQeyXXAXZzG4s+CTA6LOgFaDNHawbl3rJc38Pb/5t9j4FgB/ZAo2R/wCxg8ksk/2+wn7tC7ctDPoW1+FZ9VM76nWC9SWIxt5veK2V8ff+HvesCsmwxt0zPzw914m+Dw7XGizba4/NnEgek5R/UTU6GlmmyaPL8/hYue1ou4q1cL7Hic+Jcu33QTl9TufIQPOr+l2OxmcufIafyoMlWTkzJWq1bCgKoAA0AGwFXIaALBQibruvURREURFERREURFERREURFERREURFERREUReGiKO4jwSxf9+2J+8NG+I/Oos1HDN9TfFbWTPZoVXsR2MuIZsXo8HkfErof7NVM2wwfod5j7qU2t/3BRGK4JiknPh1cfeQa/3CD8RVc/ZVQzQHwsffNSG1EZ3qOvWVX3rV236/9yg/Ooropm/UPMFbQ4HQhcreXlduj0//ALrSW/8AEfPBZL03x/1rvw/+SvMP/EfPBFxntnTNcY9NP1NbGsefpHoV5dPMNw6437vCufF8xH+UVvbR1MmVj5W91g6VjdSpbD9l8Yw1ZLSncDQ/BBr6tU6LYkrs32HqfwtDqtg0zUvw/sXYQzcLXT491fgNfiatYNkwx5u7R9PJR31j3ZDJWKzYVAFRQqjYAQKsmta0WAUUm+ZSlZLxFERREURFERREURFERREURFERREURFERREURFERREURFERRF4RXhAKJI4VDuin+kVj1beA8l7iPFefsdv/pp/ZH6U6tvAL3EeKUS0o2UDyEV6GNGgXhJK7rJeIoiKIiiIoiKIiiIoiKIiiIoiKIiiIoiKIiiIoiKIiiIoiKIiiIoiKIiiIoiKIiiIoiKIiiIoiKIiiIoiKIiiIoiKIiiIoiKIv//Z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sp>
        <p:nvSpPr>
          <p:cNvPr id="85019" name="AutoShape 52" descr="data:image/jpeg;base64,/9j/4AAQSkZJRgABAQAAAQABAAD/2wCEAAkGBxISEhUSExMWFhUXGR8bGBgWFx8bFxoaGh0YHx8bGR4aHSggIB8lHRcZITEiJSktLi4uGiAzODMsNygtLysBCgoKDg0OGxAQGy8mICY1LTAvLy8tLS0wLS0tLS0tNS8tLS8tLS0tLS0tLS0tLS0tLS0tLS0tLS0tLS0tLS0tLf/AABEIAOEA4QMBEQACEQEDEQH/xAAbAAABBQEBAAAAAAAAAAAAAAAAAwQFBgcCAf/EAEcQAAIBAgQDBQQHBQYFAwUAAAECEQADBBIhMQVBUQYiYXGBEzKRoQcjQlKxwdEUM2JygpKissLw8SRDU9LhFoPjVHOjw+L/xAAbAQEAAgMBAQAAAAAAAAAAAAAABAUCAwYBB//EADoRAAEDAgMECQMEAQQCAwAAAAEAAgMEERIhMQVBUWEGEyJxgZGhsfAywdEUQuHxIxVSYnIWMySisv/aAAwDAQACEQMRAD8A3GiIoiKIiiIoiKIiiIoiKIiiIoiKIiiIoiKIiiIoiKIiiIoiKIiiIoiKIiiIoiKIiiIoiKIiiIoiKIiiIoiKIiiIoiKIkcRirdsS7qo/iIH41g57W/UbL0NJ0Ci73arCL/zZ/lUkfGIqI7aVM393kCVuFNKdyZv20s7Jbuv5KP1moz9tQN3H0H3WwUb95C8/9Xj/AOmvfCtX+uw8PULL9E7iEra7WId7F4f0z+dZN25T7wR5fleGjduIS69qLHMXF87bfkK2t2zSH9ywNJJ8KWt9o8KdPbKD4yPxFSW7QpnaPCwNPINye2cbaf3biN5MDUhk0b/pcD4rWWOGoTitixRREURFERREURFERREURFERREURFERREURFERREURFEURxftFYw+jNmf7ian15D1NQ6ivhhyJueAW6OB79Aqvje0+KujuZbKH7ROp8iRr/SKoajbMj+zHl3Zn+PFTWUjG65qDYh2km5eb1/OW+QqrfJI7N5t3m/8KU0AaJ0mEugTkt2h1aCfi2Y/hUcys0uT3IvfYlt8SzeFsMw/u6Ux2zDLd9gmSDw5Oftz/7Z/MV4J3f8R4hLrhcHZJy/XA9CFB9AdT6Vnjk1yK9Sn7CF2e8v/tsf8NYmU8GnxC8uj2Fw6LeR/wCFwM3wYE0L2jVpHMfwlk3v4Yr79gj+K2THw7w/Cs2Pafpd5/AUS3D+IXbcexvn+R9B5ayvwINT4q+eHebeY/K1uhY/6grFgO2cEJibZQ82UGPPKdY8pq4p9ssdYSC3MKI+jP7DdWnCYpLqh7bBlPMGf9j4Vcska8Ymm4UJzS02KWrNeIoiKIiiIoiKIiiIoiKIiiIoiKIiiIoib4/G27KF7jBR47nwA5mtcszIm4nmwWTWFxsFSeLdpb1+Ra+qtDQudCfUfgutc3WbWc84I8h6lWEVK1ubsyoWxbJn2azG9y5EDynQesmqZ7s+2fAb/updk7sYEMcxzXj1Jyp8Tqw8tK0PlLcsm+pRdYzGpaENiLNkdFH5k/kKyhppJj/jjc8/NyxLgNSofG8VDKf2S9hbt0bZiSx/tMfxq1ptnlkgNdHIxndl46ZLU6XELRkE96ouM7W48kq15kIJBVQBBHLWfxrvKfo9ssMDmRhwOhJuqt1XNmCbJqvaPGb/ALTc+X6VKOw9nnLqW+Sw/VTf7itN7M3HuYWzcuXWuvcglWAIMxIgDSAd+UV8z2yyOKtkiiZga356q4gJMYLje6rXbq1iMHdW5YvXFt3DtmkK28CZ03+FdJ0adR7RhMM8TS9u+wuRoolWZIyHNJsfdRGE7cYwQGKXh0dZJ8iP0q3qOiuz3Alt2HiD9loZXSXzzWgYHtAosC8xFpGUMRdJ7hMiOpnSBPXXUV8/n2Y/9S6njGNwJHZzuOOStRIMAcckrh8ZYxWqGzd8bTZX+B3+Nap6SpozaVrmf9hkjZGv+kobCOJFs+0A3tuIYeh/FYrX1rdXZcxp5rPVJ4LEPbfNYc235ox38NdD5GD51MgqpYDiacvTxCwexrhZwVy4F2pS8Rbuj2d3aD7pPhOx8D866Wk2myawdkfQqvmpXMzGYVjq0UVFERREURFERREURFERREURFERRFGcc41bwyS2rH3V5n9B41Eq6tlO27tdwW2GF0hsFn3EcY95va3yST7lsaQD+C/M/OuTqaqSpfcn8DuVpHGGCzUouEJINzUgaWwcqqP4j9keG58ag9bYdnTjx7uKzyTPjvaXDYWA5F259m2g7g8ht6mfyqy2ZsOrrzeMYW73HXz+y0zVLIvq1VC4z20xeIkZvZofsp+bHf5V3dB0XoaXMtxu4uz9FWSVsj8hkofDcPvXpZLbXNYJGpnfc+H5VbT1tNS2ZI8NyyFwMloZFJJmBdSP/AKRxmUE2SCSAqn3ifDlpudarj0k2cHYRJcbzuH9rcKOU52T49iMYYa6QGZlUSSzEmBJPIAa89oqF/wCV7PZ2YgbC5yFh4cytn6KQ5uOamLn0fph0uXrlz2oRCyr7gzDk0HUeHhVSOl8tTLHDE3AXOAJ1yK3ihYwFzs1WOzXaO7hWADn2R99d9DuVE6GTNdLtjYkFezTtjQ91teKh01S6M56K1dpOLJjOFe1AhkdAQdwcwHzrldk0Emz9uthJuCHHvGEqbPI2WmLh8zWe23KkMpIIMgjQg+FfQ3Ma8FrhcKqBIzCkr3E7vsyl8e1FwB1Lscy7qGGXl3Tp+tVcezqYTCWn7BZdpwgWPEFSHTPwYX53UbZuMpDKSrDYgwfiKs3xtkaWPAIOoOYUcOLTcaq58B7dsMtvFjOo2uLpcXxMfiPhXG7T6JMdeSiOE72nQ9ysIK46SeavZa1fQOWDoR3bybj+cDSPHby3rhHMlgeYyLOGrT9vwrNpBFwmmLsFYW7quy3QJMcp6jwOvQms43Bwu3XeF73Ke4D2laywtYg5kPuXN4HLXmvjuOfh0Gz9qWsyXTjw71DnprjExXdWnUV0V1XL2vURREURFERREURFERREURRfH+MphbeY6ufcXqep8BzNRauqbTsxHXcFtiiMjrLPb953f2lzv3n91Y0WdiR5bL6nx42eZ0zi957/AMDkrZjA0YRoneFw+TM2YZtc906qp5hZ3bqdvwqI9xcQ22W4ce/kvVVuLdsLVsP+zWvalCM125BGZjGhO505aeNdTQdGZZnM/VvwYr2aNbAeihy1gAJYL2VUx/afFXVb2mRkGjA2wVEzAM89D8K6ql2DQU8jTFcO3EONz5HNQn1Urmm+ncpzg/YSbNu/fLAEyyLuEjn4zEwf1qk2j0sLZ3w0wBysHc1IhoRYF3krlhMOqBbdpMoXZUMADnJUjN46hemauOnmfK4ySuuTqTn7/wBqwa0AWCXCn3lKE7dxu91IEQT8T5GtGIHI+q9IXSXMxEl2I2hggAaPtCMxblttqAZrxzcIyAHr6brIFX+21hrmESwq/WtcCgT/AFEkjZRPy61edHZWQ1zqh57IaTf0Fuaj1bS6PC3UrMMoV8ryQGIbKYJgkHKSI+Ir6jic+PFHqRlfnxVLYB1ipTH8WtnDjDWEdUzZ3NwgszDbYx/tVXS7NlFYaypcC4DC2wsAPhW98zer6uMWHNcdl+FLisSllmyqZJ6kCNB5zWzbVe+ho3TMFzkByvvWNPEJJLFS/bzh62fYoll0VBlDsQQQdlkE6zJ16nfWKfovWPqTLJJIC5xuRz4qTWtDQ0Aab1WcJcRWBuJ7ROa5ivqCNZHSumnjlewtidhduNgfdQWFod2hcK0cT7EXSy3MIC9l1DCW7yzyJ51zFH0pha0x1xwvaSDYZHnlopslEb3j0UfgsXjOGXZKsgJ1RvcbyIkTU6og2ftuHsuBI3i1x/C1MMtM6x0Wj8B43ZxVsm2JEfWWDuPFNflt0r55tPZU9BLhl8Hbj3q1hmbKLtXWIsBBI79hj/Up9dj+OxqIx5ec8nD1W5S/Zrjhw7CzdOa03uPyE+f2eo5Gr7Zu0cB6t+nt/CiVMAcMbdVfAa6UG6rV7XqIoiKIiiIoiKIiiJtxDGJZttccwF+J6AeJrVLM2Jhe7QLJjC82CzXG41rzm/cEk6W03Gnh0E+p9a4ypqH1EhLj/A4K4jjDBhCWw9jIGZ2g73bhOqzrkB+8eZG34QiS9wawXv8ASOPM/ZZEhZ12s7UPi2FizK2QQqqumc7D0Pzr6LsPYEVBH+pqM5LXJOjRr5qoqKp0hwM091JdleDovtcJiSua4ssoIJTUgZoPkeUZvCarNubRkk6qupQbMNg7jvy5blIpoQ0Ojfvzsp63wGwjuXj62BdR9gwkC4oO41BMafOueftapexjWn6PpcNbcCVLELASbaqVh1hmVwwbfUqEBGmhiMsiI13mqy7D2Ra33/N1tXaOoWBlGuZQzxuxyhhOuVQunLxihBJue4+Wfmbol7RZicjsdJBJheWg6+ogdNK1OwtHaAHuvEg6bvOVlJLZd13BZeomSVM8yNxO4EZN1B9eX8om3Exct4a5ctfvYYRGaWkwATr476zPOpFGIpatkc2TLjlksZL4SRqsXM85mdZ3nnPjX2cYbC2m7uXPEnO6K9Xil+zvBsTfuI9lWADCXBywAROU9YkaAjrVNtfadJTQvjnIJIyac7ndfleyk08Ej3BwyHFaXxbBm5gRZvEu7KYcjUQR3mjnqDXzWjqup2h18Is0H6QeOo7tyt3xh0ZY5Y4jSJ619jdquf3Kzdle1b4ZlS4zta0AE6IPLmNtOQGlcztvo9FWNMkIAfnu+rly71NpqosOF2nstKXCpilRnZbgVwwlRlI0YFYEjQjrqK+biaSie4MuwkW1PkrUhrxmLqicR7OYixdGIwKuRmOxEg7jQkd0hhpy+Y7ei21SVcBptokaC27K1vO/moMtM9j8cPirtwzF3WtB71lrbnS5bKyr/wASlZAPwnnyjjKyCKOYsheHNH0uvmORU6NxLQSLFJYiyqaZpsvqrDXI3+txzHiKwY5zs/3DUcVmrP2O4yQf2W6e8P3Z6gCcs89NQenpXT7KrsYETj3fhV9VDbttVvq8UJFERREURFERREURUDtXxL2942gYtWpLEcyNDH+EeJNcttasL39W3Qep/hWdLFgbi3lR2CtkkXIAZtLY5Ko3byUfM+NUcjrdjdv58vm5SiqJ2+7Rhz+y2W+qQ98z77cwTz136nTrXe9Gdh9U0VlQO2fpHAce/h+bFVVZU4v8bfFWfDcCw+Gwy30sJcKoHLNJcnfuxXNVG1KutrHQSSloc7DYZAC9s1MZEyNlwNyz5ePOMYcYFgs2YqDOkAEa+U+dd87Y0btnfoXG9hkeet+66rBUETdaAtTwXE/2i2L1tg6SBlgECdIykTpIBlgZr5hU0LqSUwygg8c/O/8ACuWPa9t2qRw2JXLBDxtGUsPIECfRtRUCSJ2K4t7LNeHGBe6EA8CwVtTuRqRPVop1bjmXIvBiEU2iqlVhgdICgbg8pDKfgetOre4OBN9Euus3cd4HeELH2idAPLbXwJ2ilu01gvlqibm8FFvQkF8+n3QIH9rQjrqK2YMRdbhbxvdFQvpC4XYtkYhRcU3dhA9mTvJ35Tpzrveim0KqYGlc5pDON8QHAclWVsTG9vefLxUD2U4QMViFtswCDvPrByidvXQ9Jq+25tJ1BSGRn1HJveotND1j7HctE4j2gwuDy2ySoIEW7Y1y7BnIBInkBFfPKTZFdtK8ozzzc7eeA7vJWsk8cORPkFCce7Y2TZcWSTcuLlHvQinckvqW/QeNXOy+jNQKlrqgWY03PPutuWmesZgIZmSs+Ar6ETfNVC7e2ViRGYBh4qZg+sVgx7XXwm9jY94XrgRqrf2C45ctlsMGHeM2yTEEbqJEREnXxrj+lWyY5GirAzGTgBrz71Y0M5B6srRMJYgkC6yMdShCz5iQRHiNK+eyvuM2gjjmrNRPFe09jDX/AGNx7waAc4MrrPKMvI8qt6HYVXW0xnha0jMW0OXzitElTHG7C4qSZUvKGDKVeMt1NieQcbeR+ETrWlskLi1wII1afstwcCLhMIdTGq3bWqkc1Gunl7w8JqQyTCRIw5H0KEAix0K0bs/xQYiyH+0NHHRh+u/rXaUlQJ4g/fvVRNGY3WUnUpakURFERREURRPafifsLDMPebur5nn6CTUOuqOoiJGpyC3QR432Wdra922TEw1w8xtCjqYO3VvCuLLibu8vz84K30Uk9k6+0It22AUCe/lGyeHMmNaih9rYM3DPlfiijDwjCISLOHCvEC4VMDx2knwirL/Va54BllJHAEblr6lg0CcJirWGwrW2YlbSZZb32hdSV3AqP1M1ZWNLR2nndoF7cMZnoFi9fabWyXPKZ7MYxLNwvcvtaT7SoCS/mIiB13ql23SPqocEUQe7iTbD3byeWik0sgY65dYe61e46sxdwXQKDmRYJnXvZTJ08hvXynC5vZGRvoc7W4XV0NEpDEZVUKOg0A2Ov3okSSQJ071edkG5N/nzchXK3hoFMlQQAoYhpjMSwUzr0A1r3Cc7jX5pce+iBerZd9SrH+YkD1OhjwCiesV4XsZofnzn4L1dW0kxczK7yJnumIjTlBbSOY31rEutmzMD04/yij+K4UXsO6XLYdQM8ZspDayF02zq3SNKnUNQ+nqmPifhJNr2uLc/ArXIxrmkFV76OcIps3L2WPaXVUc4TMO6Cdeo6wa6HpbUP/URwXuGtxcLk3zt4KLRNGAu4lRTdnsRi8W957beya4ZadYXQR0Bga9CSOtWg21S0GzmwwuHWBoy5k5nv1K1fp3yTYnfTdVF0KkqdwSD5jSuva4OaHN0KriLGyEiRJgTqRuBz+VHYrHBru70sCc1d+0/ZgNYTE4Z1axbtABeeUak5ue//muH2HtwxVDqWqaese4m+4E7rKyqafE0PYdAqODGo08RXcloIsc1WA55Kz4Ht1ikTI4S6BtnGo8zzrmaronRSyGRhczjbTwU1ldI0WIuoLiePe/cN25GY6d0QABsAPj8au6Kiio4RFFpz1JO/wBFGlkMjruUz2L7R/s1z2dwzYuaMp2Unn/rz86fpFsQVkPXRC0jfUcDz4f1bfSVOB2Bxy9lpeOQ5Q6mXtQQfvWzsT5c/JutfMY8nYTobi3A8FdBOOzXERYxC8rV6BHJSTA+DSPI1ebJqjFJgdocj37j4qNUx42XGoWi11iq0URFERREURUDtbjBdxOT7FkS3idz8e6tcrtmculwDdl4lWdIzCy/FRvD7bgi8QGLzlE6luR8veM8gKpJS03YDa2vd8spajO0va1MGxRR7XEEd4nQL4c4Hh/vVzsfo7NtFvWOOCPdxPtf5ZRJ6psWWpUTw36SCxi+pQdbUN+I0+Bq2q+hRYA6mcHcnZfn3WiOvafrFlGdsO1q4i2MPYVltTLFt2IM+e+pJqy6P9HZKOT9TUkF+gAztu9lqqqsSNwM03qo11qgor1eFXTsR2gYf8PcR2UwFZZygQe7cgbdD4xXD9JNjR51MTgCMy06nm1WdHUOPYdnz/Ks/aXihtYZrn3TmGYDvuSpiNQF70ASflXM7IoBVVjYuOR5Ab1NmkwRlyksPiSxR8uXNB0BEksqnlGoYgweQ6VXyxBocy97XC2DPNO7zMwds0AEZZkazAnKQQORJ/ACtDQ1pa22fgvV7ij3AeYJCtJ2IMNI32HnANeM+s24ZhEkV99pIyi4dNjLtoQdCNDWwnQcbeyKi9i+PBmvWGyWy7i5byrC5gRIEnfTN496u16R7Hc2OKoZdwaMLrnO1sj3a+ir6ScFzmnLPJWrtDwy89gJadVuKITvlZmZIjWdvDwNcvsurp4akSTNJZvyupczXOaQ3VZpi+y2NtnvWGPiuo/X5V9Lg6QbOlHZlA7x+MlUOpJhuTns32duviLYvWXW0GlyywNNgfCYqNtjbUEdG/qJAX2sLc1nT0zzIMQyV47UWcQ1hreHQHUh1LEBUBOmUbgrEt4zyrh9jy0zKkTVTjxBAvd1t5JVlOHYMLAqR2p7OXLNwG3Zf2ZUHugsoY7gbmNvnXbbD23HUxFs0gxgkZ5EjcTuuq6ppix12DKyrldIDcXChoohUtheOkQt61avJsQyANHgQPy9aqKjZAf2oJHMd3kjyP58FIZUkZOAI7lqPAcSt6zbfDwyAFcrNDKDujHWRppzBA3FfMNpU8lNO+OpydrcaHPUaK3ieHtBbom7W9Ht6ypLLOhjTMPhB/pNYYiCHcfgW1aX2ex/t8Olw+9EN/MND8d/Wu3pJ+uha/z71TzMwPIUjUlakURFESWLvi2jOdlUk+gmsXvDGlx3L1oJNgspLs4JPv3rmvxk/wB5h/Zrg5ZC+UvPM+JV20WAHBSeOxa2LV28fdtKVX+kan1IA/pqNT07qmZkDdXkX8T+F49wa0krD8RiGuOztq7mT5n/AFFfbIoGU8Qjb9LRby3+655zsbid5U7hezrtZs5gLbXb+VSwg5MhJn1WQD18aoZ9uRx1UoYcTWR3Ns+1iA++alNpS5jb5En0srtc7C4MqLeUj2er3Z7xMTHjoZ8JEeHGt6VbQbIZMQ7WjToPZTjRxYbW8VV+Odhr1tWvWe9bAnK37wD00NdPs3pZTzubDUdl5yuPpv7+iiTULm3LM1UK67wVerr2P/aGw72cPh5ZzmN64fqxt7qxJ0A23g61xXSH9H+pbLVTZNGTGi7j3nQZ/CrOkxhhDG+J0U7b4ObpW5irrXnQjKgXLZQjwnUjaNT0FUD9qCFhio4xG06m93keWXzNSxDcgvN/ZT9i25h9dIA06e6YH2dwRvqSYIgUTnMHZ4/PP4L6renA0ZmSBOkNoJmfJgZYzMiT6ayLgNd8/C9RcbXM5UlVnIN58BykhdZJOg05+N+mzRv1XijOM4k4fDXcQNXtjKOhj3g3gWLfKrCgpxVVcdOcg45/x4BYSvwMLlj+Kvl3LwqEmYQZQD4QdDznrX2CGARRiO5IGXaz/tUDn4nYtDyU/wAL7aYi0IdUvDQd8d6BqBI6HXaqCt6LUdQSYyWHlmPLL7qXHXSN+rNWG39KHXDn0cfnVE/oM6/ZlHkfwt/+ot/2leXPpPnbDkfzMPymjegxv2pfIH7gLz/UW7mlND9IxY/WYZG/q1jwMCpP/hTWj/HMb8x/a8G0eLfVWLg3bvCXQLbA2jsA+q+U6iufr+im0Ka729sf8dfLJSY6yJ+WnenHG+yGGxXfUBGI0dN55T1Gux2rRs7pDWUJwklwGoPzIrKWmjlGY8VmHH+BXsHcyXBKn3XHut+h8P8AzX0vZW14NoxY4siNQdR/HPzsqmaB8Ts9FF1aLSrL2B40cPiVQn6u6creB5N+A+HSub6U7MFZRmRo7bMxzG9S6KbBJh3H3WjcS7tz2saB8rDqMo19VJ+VfNIc48HK6ulPdg7+R72HJ2OZfTQn4Za6fYk1w5nioFa3RyuVX6gIoiKIoLtpiMmEcAwWIX4nX5A1A2lJgp3c8vNSKZt5AqVgLf1tscraZj5kZv8AOPhXESu/xk8Tb7fZWoTfjOMsJhgcV+6P2edxtzP8Mk6c99qm7NpqqWrtR/WN4/aPzZa5XMa3t6J1w3A2lTOmHsosSriCBpoSOY8vhWmqq6h78Ekri69iNCvWsYB2Vn3Hu1jvikuWyHSzIUZQEJIYErvpB0PnvNd9sro+yOheybJz7EneBcGx8QL/AMKsmqz1oLMwPdX7AYZ1w5LllItjMS05yRuZkERA5Hfwr59UyMNRZtiLm3KytG6ZqSzE23diMuRsoAiVj3iJ3MCPDzqIQA8NaM7jzusln/Zzsioi/iUJDGVt8okwDyLbQp9JO3dbY6SON6ekda2rvxy5/ZV1PSAdp/gFeLWHBLMIRIg69wAct4Y6a/ZH8WtcW+Uj6sz6/PVWCLV7L7gzEfaYbachoFHOCV35ijmYvqNuQQLz9vbncHobUfN/zrHqBbJv/wCvwvV0oB7oCnNrAm2Sf4QSUb0NDcZnd4/yEXt67JyoGlQCQfvDYmTlAG/iYiY0NbYXcRnp81RQPa57qJ9UyWbIWHa8pOY6AQhGp5EwZ8au9hMgkmtKxz337IYRlxubiwUeoc4NuCAN91lJ8/lA+HKvqw+kXy+eSozqSivURRF1btMxhVJME6CdBqT5AVg+RkYu823ZnfwQAnIBc1mvAAg16hVh7MdrL2EYAkvZ5odY8V/T4ePPbY6PwbQYXNAbJuPHvUunqnRmzswtOx2DscQw8g5lde6eh3B8wf8AWlfNaeep2VVaWc05j5uKtnNbKy2oKxXF4ZrTtbcQykg+nP139a+ywTsqI2yx6OF1QPaWuLTuStjBu1trls5jbMsonMo5PHMT02iTWmapiZI2GbIPyB3E728jyOu65yWTGOLS9uo3LXbF/wBvhlf79kP62zr/AHWFfIqmA01U6Ij6XEeeivmOxNDhvTvs/iMuLsP99cp89V/FVNTtlSYKgDmR5rCpbeMrSa7FVCKIiiKpfSE8pZt/ecn4CP8ANVJtt1o2jn9lNohmSq9hz3sQw3JCD1OUflXJv/YD3+isFn/0mYwtihaHuWkAA8TP5AfGvofQ6mDKJ0x+p7j5C33uqmvfd4byVbXiF4J7MXHybZc2kdPLwrpHUVM6TrjG3FxsLqJ1rw3CCUhaMMp6EfI1ulBLHDiD7LFuo71vg73sl5Rm88oWPmwPoK+FG7cZ52XRhJcQuZj7BRqYkzAiCSswYJAHLY1lC3COtPzmiSRmdlU8pGg2G090kSSCoOkQ3OK2ENY0uHz5qi4vuDCr7o2jdjsD5yIWejNrArKMEdp2vt83+S8XdqyNAd5gQMwkTmyAzsd3aSTNYuedR+PP8IE4ZnVJJiDtcKQw81iPD860jA51hn3XyXqY4m6iu2X3XiQUkSNJy6EjxHz5SWNc5gxajn89UUf2h44cFhyVQsToJEKubYkSWieZ/wBrLZOyxtGrDHOsBnxJtuHNaKiXq2F1llOMx929+8uM2sgE6DyGw5ivqlNRQU2ULA3uGveVRvle/wCspuokgDUkwANyTyHjUlxwguOQGZWLRc2CWw2Fe4+RFJbYgco3LdIrVPURQM6yVwA5m11mxjnmwCd4bgWJuKXWy8CNwQSTyUHcxr6VCm2xQxPDHSi54EG3fZbG08rgSGq78L7KezwjiWa7iVykAhQjCe7MSOYIMzXEV3SAz17HWAZEbjfccVZRU2CMg6lVq/2IxqDVFZt8qmSRzPxgetdMzpVs57vqIHEjK6hGhlAyULieH3bc57bplicwgamBrsdTGlXUNbTz26p4dfSxuoz43tzcLJtUpYLQvon4g03sOdgA6+sgj8D618+6b0YBjqQMzdp8LWVps+S4LFD/AEk4L2eLDbm4knzB/QgelW3Q+q62iLP9p9wtO0G2kB4hI/R5dAxyKYh1ZSDz0n8q39LIi7ZrnD9pafW33WFC603eFp2Gwi2itkCFzHKP4bitI9GHzFfMpZnT3mcc7C/eCrkAAWCjLN0qtt+du4f8rfiDUqN2CXEOR8kdmCFrYrvVRr2iIoipnbdpxGGX1+LL+lc5t4/T3FWFGOySoHh79xmgn65dBudZ/GuclF3Acipqzzt4tgYi5qz32ILkH6tP4RpJMeW89K+jdGDUupGXsIxpxdnr3KorRHjNvqXnCOxt+6Ec5IbX2ZYhivViNVGorOv6T0sEj4xe4yxAAgHx1SKie4Bx8lbbHYnDswLWQjKNUztlbxBA5Hz8RXJP6T1gYWh92nfbMKb+kiveysFvEEBZXvIGnplUEEHxBC+eh56UDmA3zyNvO/8AalLn2LEi2zbtmJj7RBII20MEdRl00Ij3G22No/pEmtq4itDRl0eDsCNwSGMQZ018Kzxtc4ZcwiDauK06Arrow0WIzD6vVQNNNpPWaBzHC3H34a6ou7guiZcAAZtCTK8yMuUb8tKxaWOIy/tEiAM5GZn6+zEaEHc8iPExrWeeG5y7+SL3DglgqZVMTFs6mJklzoPEDNtXj8m3dpz/AAi6/ZlAZLlnOAYyrqmwIJB70kfaM7aRtQSvDmvY+x47/nJeEA5FR13g2EbvPatm4BA7yhRBJAhoMCant2pWxtMbJHBp11z4rAwsJuQu7HDMJbLPbt2xcM99nUmTue7J31isJdo1s7QyR7i0bs162JjTcBSKAQFS2ANJKozFogwTCjca61BNwbvPqMlnZdrdLtLOVVND3QpltIWGJnQiZnkNdsSwMbkLk+PmiTuOwtyJIYswJ94xqG8AMo1OpLbDnmGguz1y7u5E6TC3QcwYEnqTMDlqG61HMsZ7JGXgiQxdrNIxCZ1YZYIGXXkORJ8Y6AVvhkcwh1O6zhnff+V4RfIqmdpeyNtcKbuGTX2hZhu2WSuUTqI3yjnpXZbG6RzSVojqnZYbDhfLM/lQKikaIz1Y5rv6KeGtmuYkiFK5V8eZI8P0rHprXMd1dM03IzPLgvNnxEXed6i/pNxYuYpVAgokEeZ8QOnzqz6GU5jonvP7j7f2tO0HXeBwHuvfo1CviHttzXMp5qyzqvjrWPTEOZSskbxseBB4+Sy2ee0QtOx6fum5rcWT/MQD84r5pE76m8QfZW1lAYhYW4Olz8n/AEqxbqDy/C8Gq1Hhd8vbUnoPmBXexm7AeQVI4WJTys1iiiKldtB/xWH8h/irm9vbu4qwo/pKg+DbeV1fmCK5yoHsVOKyftMP+LxE/wDUP4CvrmxLf6dD/wBfuVz9T/7nXU/9HfEr5xJths2cSzOS0RGonzGnhVF0toaYUgmLbEGwtle/FSqGR5eWnPetTusoImZXXQE6ajkPHbw8K+aNa4g23q1SOKtglB95iD4gqcw+AHqBWcbiA6+4D0KJhcR597vq4GgBZoHIHQAI0+ZNSWlltMrfPVFwoZgyh2IB7w9lz/i112+VCWtIJHdmi9CO+Y5naQM2iLKxIA1Jg+UGvThYALAeZzRBsZgWMZsuZQ8uWESIzQOe0aV7jwnCNNMsrIu7tn6sAq5IIIy95CP4QBlGnIga/GsA+z9RbyPnqiUuSzqLgURzKxK6R9oga8xsfPXwWa0lm/nv+eaJS6kNFoHN7rMSSRzgFiYA56HcaE7YA3b/AJNNQESr4cgkm6RmmASdJ6S3Lwj0rASAiwai5S69sqrnNmJ1EzGkcvOecazpXrmMku5otZFziVKaBiSRrJ2RdyT1gkA76jpNZRuDsyNPdEkN80ZQsKIHeUckQffM6nlMDnWZ0sM759/M8uC8XQwimTb78nXMYUxrMhZYT6TWJlIyfl7/AML1L3LLlg4idMwzsBI6co8xWtr24SDpuyCLhnk3LbnugZpjK0b7bMOU+hFehoAa9vz8ImzWjCkz3lBgADvd2coAjN7OQPI863tcCSBu+e68KQ492iw+DtaQWIORF3J8j6T86lbM2RU7Rnw2yH1HgtU0zYm3KxrFYlrrtccyzGSfE/ptX2GCnjp4mwxiwaLKie4vcXFGExL2nFy2xVl2IryeniqIzFKLtOoXrXOa7EFqHYnjF7FYe615szLcQDSOaH8a+Y9ItnU9DVsZA2wLST6q4pJXSMxOTvEnS9/9wf8A7KqW/t7vwpYWlcC/dL/Kv+EV3sItG0cgqN/1FSNbFiiiKndvVh8Pc6Ej5qfyNUG3GXa096n0R1Cr+B7puj7txT8LkfhXMSZhvMH2CnKl8f7KXr2MxDqVS2GBLuYAMDT5fOu62V0hp6bZ8MTgXPzGEd6rJqRz5S4GwSXYdFw/EEQ3bdwOrANbYETpoeh0Nbekb3VmyjIGFpaQSDwz371jSt6qa1wbhaXYQMTME6tEkwSWUnpsseGtfOHEtAt3fdWq4wZXMI2A7u+VmbVipO+w85Neyh2H5oNF6u8Uvs2F1VkmVb12JPIAgCehrGM429WTpmvExebTMft/ajYyfeI+6ZI6gr41KbaRoyy3ckTx7YBt2yTnAgOummunOfd2OlRg64c7dwPFFx7HNFkyVSdT4BSNIgkZhAPQ71mH2vINT+UXlm0B3rWpBgyuUiYiQAsjzEwZB0oXEnDIO7P+0TjFQyK2hEjxEMQrD4E/CtUd2uLfnEIkcM4Ad51CCYXTd5IneSPlWbwSQ3df7BEm9kKgzMNXOrBWXcznJBOuX0MDStmIl5DRu5jyRK4gxa7wnvHkD3O9r55PxrCMDrezw9f7RIXmI0mT3VE/whSJ83dZ9a2Rga+Pn/F0Tg6OtsKCFjUifeD5j5kD4tWoG7S8nXd3fPJEOVuEWxIAzCBosLAkjmAxgDbSjbsHWHPT1Rc27QaXXvuDozoADlkQpUDmInWK9LiMnCwO4E7/ADRdnMU76ZjmA1AJKMVnbYiYP8tedkP7Jyt6hEh7CEDEkrJBR2OXchSNCd40rMSdqw14juuUVN+kXBzZtOPeQ94lpkbEqSdRIByjXfSuv6I1JZVPjOjhl3jj4EqDXsBYDwWe19EVSiiLS/o1tf8ACsfv31/ulZ/wmvmnTB968Abme91b0H/qvzKkXM2yebXPwB/7qoR9duSnFa3YtBVAA2Fd+BYWVCdUpXqIoirPb6xmw4YfYcfAgj8SKqtrx4oMXAqXRutJbiqlaOa8V2F4KSecEBjHjIIrj3ZMv/tv+FZKD+k92t4a3bBJzuS52zbnX9K6LobGyWufIR9LcuWYUKvcRHYbyq92F4NmxNm5cHcKu6AcyhA5eZ0roOk20wKSWGI9oFrXdxuftqo1HB2w887LTcVdGRskMHUsNIgAd4kjUySNN5Jr5tG3tDFu9SrZKYoMqzmDTupUFI3MAa6AaanlWMeFz7AW53zRJ2rxVRbdJkfZOb3idCDB5nrtXrmYiZGFE2QWZKXGMGQpMqRyOY75tIk6QI61ue6SwLB85ckTolmVWUjMujbQdjM9DAOnJuoFagGtcWnQ6IvSEvaq421Uz4wwggjzGhBPp5d0QwkIvMS0Lk1ckgkgabiFHnEeA1JowBxxaAIl7lmLcdCGIGpMHMQPEnStbX3kv84L3ckHUplBWQQFYsdwZ7pPIydOR1GlbBZ18+Y/K8XFlnXOqkMQ0kRy11ykrl1Ak7HlWb8LrE/PHNF3dTvBrhAWPtHnAkKvLXfUk7bVi02aWs1+b0SOJBF4SdC4+P1R/wAvyrNpvD4H2KJ5dD+1BHuRryH2gZ8u6fjWhuAxm+qLxHcORkEAkSByaCD+IPjBoWtwXvn+PmSLxsPnaTlZOUEgjw7phhPWvQ/A3K4Pui5CECFcFs8uZglokL4ToI6V6SMXaGVsu5EYm4VRVIztGY7/AGdZ0/igCvGDE4uBsPz/AAhVH+lHEgJZs6A7kDQCBrHqy123QyAumlm3AW8zl7FQK9wDA3ms8FfQlVKQfgt4WzdULcQbtacOB5xr8tKr27TpzKIXktduDha/dmtpp3huJuY5LSex1r2WBs9cr3fiCB83+VfNukEvXbSkz3tb4DNW9K3DEAn/AAyxmuYa31bMfIt+iVHo4zJUAcx6ZlbJXWYStTFdwqZFERRFH9oML7XDXUiSVJHmuo+YFR6qPrIXN5LZE7C8FZpaYfVOdgcp5aTIMjwY/CuHI+oDv+32VymX0g4LNg2jexcn+g6/4W+VW/RWpEW0W30e0jx+BRa1mKIngkPo4xKXrItMYawTlgwxDGQfLSPMGt/S2lfT1RmaLiS1+FwLW9lhQvDo7cFY+0XFrWEVHc65oiNWDe8IH9r0qg2Xs6or5DHEN178CNM/RSZZWxi7k5wV7NbDW8t22QCAG1HgDsRyEx61GqIjHKWSAtcOXz0WYNxcaJxbNtiGBE6COek6EHWe8ajnG0FtslkvThe66z7ykfEv/wB1OuzB4Lyy5S0VJZRB6ciDrlPQgkweh86yMjXCx+fN6WTZ7MyGQnWTkhWP8yNofMEzvW0PtofP7EZolsO1tW91lJ0BaAAOi66SeQFa5A9zdR4IjE3mDlS6qpAIJEnmCB47bzvtXsbGlgcBcr1IDHhXJzSumkHXTlMQdPI9Bz2dTdgysfnevEn7dTIRHIIgicy/CGA2rLA4WxEeX8hLLi2zFDlWVEmYGmgJAgofHbWsnYQ/M5n5zRcXkcqtzQAQFg6BlJyyI2JkTPMVkMNy0fAdfyif3rouqFGhYZlze624ZD1jYjxmorGmI4uHy4Rc3LqgC02dsu5BOcRsQBBYcpHTWsg0k4xYe38Iu/Y2wcouAORDe7naesiscb7XLct3JFy1y0pJUQVBALAi2p6CdJPhqa9AkcM9Dw1RcXcQbaC69wlQC0QQWYzpG+UDlvzrNkfWv6tjcyQL7vPivCclnPHeBY/Ft+1eylW91Z74XqQdATJ0nTQcq+h7M2pszZrP0mPtDU2yvyPDhzvxVZPDNMce7cOSb8Q4AmCsJdvgtduAhbZHcDbgmCCYAPP8RG6n2xLtSrdBTENjbYl37iNMr3GZI3LF8DII8T8zw3XSPYPEsuNtoPdukq68iMrH5RUjpRC12znyH6mWIO++ID78lronES4RobrRbxy2SoHMWwB0Qk6eZIFfNQS6TEc9/nkroADRS3ZLDZ8YWGq2VgecZR/mNXWxIry4+Av5qLVutHbir9XUqsRREURFEWX8VwHsr16xGh76fMgD+ksvnXF7Qi6mc8L+hVzC/EwFLW8t62A21xTaefvCSs+Yn4iqsF0EmJurTiCzcLixWN4yxcwl90DMroSAQYMcvPSK+xU0sO0aVsjmgtcAbHj9v6VA8OhkIGRSGKxVy6c1x2cgbsZj9KkQ08MAwxNDQeG/zzWLnvdm43TvgvF8RhiWsswUe8IJTXrGxPX8aibR2bSVtmTgX3HQ/wArOGaSPNunor7wftzhrwCYhMjaDMTI5bNoQfHSuEr+ilXTEvp3Y28ND5fglWcVbG/J2RVuwzFlDW7mYfdaPgWUT6/jXLStDHlkrLH5uKmhKm+w3tt4wQfgAZPwrV1TTo4JdeNjUjSWPQKSfmNPWvRC7fl4pddB1JDZZETn0iOnWscJAwk530RVDFdrcFnUvclsxz90kCCO6OUCCPUnnXTRdHdpOYcEeVssx5+KjOqoQbYl43bjBJczpmy5Y7qRO+3934Vsb0V2m6LC4AZ73LA1sI3qMH0jhWdksE5jpmYDmTrHnVmOhL3taJJQLcBdaTtFu5qiG7eYvKyqLa5idQCSOW5PQAbctqt2dEaEOa5xcbc7X91odXyG9gFauw3Hf2hcr4cllEG4qAqevr1HjzrlekWxxQyAxyCzv2nUfx8sp1LUGVuYVlRQhJTvoTJX7aGIzKDr6HWudJL7B2R47jyKlJaxdOTMYux7rIO9ruSDsesGtT29rCOz36IuVVAJi7B0A7xIjpzXzrIl7ja4yRe2s2yWiNZm4efWJLE/CvHWBu53kiVs4cAl2bO+0nYDoo5D51g+QnstFgij8b7Q27nsHW0DJFxh3RESQByYzt0J51NpzEJWdc0v3FoyJvzsdO7ksXXtksi49xm7iX+su+0VPdIXKD4gSfTXbzr63svZkFHHijZhLtQTe3K9h/fcqOeZzzYm4Cm/o0wc33xBHdsqf7RG3nH41RdMavDTNphq8+g/n2UjZ8faL+CvFww4n/krJ8bhM/42A/pNcEBdp/5e39K2Vv7B4LJYNw73DP8ASsgfPMfWuv2TB1cOI/u9lWVb8T7cFZatVFRREURFEVT7d4EwmIT3rZg+U6H0b8apdsU+NgkG7I9ym0cliWHeq1gyA5SYS6AyH7rDb1BEegrlJLlodvGR7lYFVj6R+Dm4q4tF7y9y6Bv/AKB+RNdZ0S2mIZHUcp7Jzb7+o9lX10OJoe3VQPajh37JYw9j7Vwe0un7xEADyGbQVebErTtCrnqD9Ley0cAc7+ij1MYiY1g7z88Uw7LXyMQqZA4ug22QmAQ35iJ+NT9uRB1IZcWEss4HmPzdaqV1pA21wclIdquy5w5Z7QZrWfLEElYUSSek6eRqu2H0hbWARzkB9r345/jNbqmk6vtM04KD4dxS9YM2brJ4A934HT5Ve1ez6aqFp4wfnFRmTSM+kq4cJ+ki6oC37YYad5ND6gn8/SuSrehUTu1TPseB/Iv7WU2PaGfbHkrthO0+GvLNu8haPdJg+VcZUbGrKd1pYzbiBceYU9szH6FV/wCkV8q2Ravey9q8MA2UFW3dgNomZ8KveijA6WQyx48IuN9iNAO9R6wkNABtdP8AstwPD2rMqiMp3u3Bq45Rtp5xVftba1XUVBL3FpGQa39vlqtsMLI22Gf3XPFuyeExQJRBbubhkESJIBIAgyQetbKHpDXUTgHuxN4H86ryWljkztYqN4d2GsIEc5r1yCcpgJpI7w8/s9fKan1XSurlxMaAxtxxJ81qjoo22JzXnD/o/sABmZrhB1U6LzgwNxt10PURWVT0uqn9iMBo46nz0+eKMoYwbnNXHBcOW3AtD2awBkGw/I/7wRMVyc9W+YkynEeKltaALBLvjLY+0CdoGrT0AGtaBE925ZpH9nLNnI9n1Kt3z/NGn41txhow/V7LyyRxt5kIVbpnnIU5R46Dn+e9ZxMa/MtRd4dGbd56yGA+EKPxrF5azQe35KJTFQwFpYnn90AA+8NoJjTnWMQLf8jvhRZ12/7Slj+y2rhKj94wgf092PX08a+gdF9iBo/WTtsT9I+/4VZWVOfVt8VSEQsQqiSTAA5k7Cu3c9rWlzjYDMlVtrmw1Wv8GwAweFS2QM0B7nix90f2oPkpr5BtOuO0Kx0w+nRvdv8AnNX8EIjYG+aUsYZ7ht2R79xgzHpO0+Ql/WsKeEzShre78lbHvDWlxWp4eyqKqKIVQAB4Cu4a0NAaNypSbm5SlZLxFERREURJYmwrqyMJVgQR4GsXsD2lp0K9aSDcLMMXgWtO+Hb3lOa2evl/MAPVa4irgNPKQ74NxVzHIHtxBODeFy0zQDmAW6NgDsH8B19OlQQMDwL6Zj7hZ2UD9IHCGv4dbiibtjRgOa848DowroOi+0W0lWY3nsSb+e71y8VErIjIy41CzXh+La1cS8kZkOYTt/ogmvpNXSsqYXwSaOFj7jyKqI3ljg4blrHZntbbxYYG0VKwbhgFddJPhpvyr5VtjYMuzXNIfcG+G2quoKhsoOSbdrezeHvhyii3fWIYaBgY3jeM3mOVb9ibdqaRzQ84ozqN4Xk9K2UcCsruIVJU7qSD5gxX1Njw9oe3Qi47jmqUixsV4pgg8wZHmK9cA5padCvL2NwrBxftL+1WQt+2vtUZcjKDqs95T6devhXP0Owv0FQXU7jgcDcHjuPupUlUJGWcMxayuHZHtF7cXXvBVt22OUckBAhmnfmJG2tcft3Y36SSOOC7nOGZzzNzkPnBWFNP1jS45W9lO4DiWHv3G9ndRshAAHLQEwVI0J5GR4b1SVNHU0sbTMwtxX1W9sjXnsm6XxRFq5mB9/SBB18VkHXeRrM7zUeP/LHhO5Z53Sgxr/d//Hc/DL+dYdUzj6j8ooLH9rsJaZku3nLAwVXT0IUZh5E1d0vR+vqGtkhiFjoTbzuTmo8lTEzJzlE4n6SUXSzYJ5LIAHlpqfhzq5g6FSvznkA4/NPVR3bRYPpBKQx+O4tdFsBfZrdBOg1UbnNm8PA+lZU1PsKnLy5xcWf/AG7h/XFevfUusAAL+itvZzhptWwBcLEj6wuJzE89ZBHSDHnXLbTrBPKXYA0ftA3D5xUyNuFttVI3sWFlVAEGMxgIDpOg1MSPDxqEyEntO8t6zVB7VdrkUHD4RiW91rgJjoco2LHrG/wruNh9HJJLVFYLN1DTr48B3qvqawN7MeZ9lQCf9HevoA07Ph89lVFXr6POAgf8bdWQNLS/eY7EeewrhOle17//AAYT/wBzwtuVnRQWHWO8Fa8RczMS2qoczkbM50Cjw2UeAJrjmiwy1OncrFWjsRw4nNirnvPITy5keew8BXT7HpcDOsO/IdygVcueAK3VdqEiiIoiKIiiIoir3a7gxvW/aIPrLeojcjmPPmP/ADVbtKk65mIDMKTTTYHWOhVKs4jKfagTOl1fPnHQ/IyOdce9lxg37irRPUUIQy94P7pJ0Yf9Mzsw+z6jrWg3cLO1HoePdxRZ/wBteynspxOHBa0ZLKBqp56ecyORr6D0e6QCbDSVJs8ZNJ0PDx4cVV1dLa72eIVs7L8LGGwaBVVnvDv8iS4gAeA/AVye2toOra5znGzWZDwKm08XVsAUw2W3llgWUlnPQBSNeg90DyFVDcUlwBkbAeJW+6w/GXg9x3GzOxHkSSK+20kRigjjdqGgHvAXPSOxPJ5lOOG8P9st4gnNbTOAPta6/KfWKj1taKV8Qdo92EngsoosYdbUC6YTVgStIySti86yEJGYFSB9pTuCOYrVLFG8AvAyNwTuPJZMe4XwrmzmzZUzZ+izm+WteyujEeKUjDxNreZyXjcWKzdeSkL+BvqLdy6zpmuBVzlg46sAdgBzmq6OtpZHPhp7Os0k4bEchlvK3ujkADn5XNlpXZ/idm+xtWiz+zOUMxILGI9/7ujHTU6evzfamz56S0swDcedhaw5W46K2ila+4adFN3cDYKNmt2ngGe7C6cidaqWVM7HDC8jhn9luIB1UVguzWHW6L9uwkqSDl0HopJEzBmRIPjVnUbarJITDJKbHj+VqbBG03AUnhmTu3GL+0jXQyTzCgDYGRA9daq3h+bABbwW5dY7GFEOYraESe9Lx4ADfqfOkEGN4DbuOnLzXl7C6zHtD2zuX19jZ7lrqshn+JJAPx15V9L2P0ZipnddP2n8NQFU1FY5/ZZkOKhOBYJr2ItW0GpYHyCkEn5fMVdbUqmU1JJK/S1u8nKyjQMxSABXTE9kVvcQuHawkNcPItzXy0BPn5xxcHSI02yWMveU3DeTdx9clYvpQ+cu3fdWjFXj3UtiNItr91T9o9GI26LPWuUaL3c834nifnqpyU4Pw39ourZX90mtxhz8fWMo8NasaCkdUy9rTfyHDxWqaXq2337lpdu2FAUCABAA5AV2QAAsFUk3N11Xq8RREURFERREURFEVI7W8FNpjibQlT+8WNNdyf4Tz6HWue2rs/WVg7+XNWFLOLYHeCgLF4IDoWsPuOanp5j571zrmFxFvqGnNTU8DFDuHR9mPuuOjnYPyDc4g+Gr6+RHp3cksu8CkC0Ne6XENplaDA+E/GsZjcu528t6BZVx3iuMe4+FZzGcrkAjNmOknczI1r6jsrZ+zoqdlY1ovhuSc7WGeWgsqeeaZzzHfemeN4Qy4n9mthncQPNoBMdF15/Gp9LtJj6IVc3Zab+QJA8VqkgLZOrbmVM9neGXLGOsqGDMWKXQqHIoyyVLnQn3dABVNtaviq9mSPIs3ItuRcm9gQNbXUiGF0coF+9Idv8AgS4W6Ht/ursso5A8wD0O/wAa39GNrOroDHL9bLA8xu9lrrYBGcTdCr32d4Law1lLqIrO9tFM7liSZJ/q6cvARw219pT1lQ+ORxDWud4bvsrOCJrGgjgjGcbw9q7GIiy9uTly6XOhVuY8NeXhWNPsqrnixU4xg77/AE943eKOna02cbLK+K8Se+7MzswzMVDH3VJ0HwivqlBQx0cQYxoBsLkAC5AVJLK6RxJPcpDstxI27tuyXyWnuguRodFIAnpOWq3b1A2WB84bie1tgPEetrrfSTFrgy+RV0xn0g2batbVGNxCVECFMaeQ/wBaGuQpuiFVO5sjyA02PMfdTn1sbLhd4LthgHCsxayyjbKPxIPXrpWuo6M7ShcQ1uMcR+N3ismVkTtTZeXu3OBFyIcrGrqCJPjBE+cVkzortJ0WLIHgSNPFYmtiBtdT3CeKYW6me37PIesZifFdwfPXwqhrKKqpZermBxDyUqN4kGJuiyjtCi3sbdXDJIZu6F1kwM0f1TPjNfU9kvfTbNjdVutYZ34XNlSzjHMQwLQOxnZ9MEM95h7dxr0QchPLWdTufgOD2/tmTaTsMX/rbpzPFWVNTiIcypC/cVJCyQxlUMnMfvtOsTsvOJqoa1xzO7U8uH8qUk8PhnuP7K33rr++24A5ien3j6DxlQQuneGtHd+SsHODRiK0bgvC0w1sIup3ZubN1/SuypadsEYY3xVTLIZHXKkKkLWiiIoiKIiiIoiKIiiLxhOlCionaHs+1gm7ZXNaPvpvA/7fmK5naOzcHbj09lY09Ri7LtVC4e/kBK9+0ffRt1nr+ux5waonMxGxyduPz2UxOrNkHvozNbI1A99SNieuXcEa6DetZefpcAD6H+0UbxjgSXbiYrd7eue37rgTo43U+ImD0kirOi2rLTwPpP2u3HceIWl8DXvDjqE4t8IRceMYneF1CCANjK978Af/ABrpftGR+zRRPywG/eOHmghAkMieXsEisxUCHuKWZT3kbQEmORGnhUJs73taHHQWAPDVbbAEkKG7Z8LFzDXE1JtuotiNg0GB494jyAq46PVxp61j9A4HF/PiFoqYw+MhV4doL/D3/Zrtpby21ADN73sydNDIHTfUgV0I2NS7Xj/VwSFheTluxDXnz8VGNQ+A4HC4G/krPisJY4hhhA7jqWtk+9bdeQ8NduUEbGuZhnqdj1pvk5pAcNzgeKlFrJ2cisju2yrFTupIPmDB+Yr63G8PYHt0IB81REWNiuCKzGS8sva8NgDyS1ypOx2exLozi0wgqACILZiRpPTcz186q5NtUUcojMg0NyDpbj3re2mkc29lJ8R7NNhMKz3yvtbpVbaDUjvAmNJmB+NVtJtxu0K1sdPfA0EuJyvlYLdJTdVES7U6J12b7NY66hXO1iw3vawW9Br8T6VG2vtvZcMofhEkoyG8D5yWcFPMW2JsFeOz/ArOGGXDqJ+1eYTP8vX8B8q4nae1qmufiqXZbmjT56qwihZGLNTu/jQh9nZGZydTvr1J5n5D5VBbEX9uTIcPnwramOFtO7+ztfWXX95+Q6wenVvh4z4ad87g1o8PufwsXva0XK0HgHBEwyQNXPvN18B0Arr6OkbTtsNTqVUzTGQ3OilamLUiiIoiKIiiIoiKIiiIoiKIvCKIqlx7sqcxvYbutzt6AGd8s6f0nSqOu2U193xeX44KbDVW7L/NVVCVfu/VXRoVOinw128jp0Irm5IyCWyD8hTwQRkntvGKSQ82bnMgd1v5gdD5n41HMbgOz2h6juXqUS0bQBhdDKuo7pB0yvEnb7Wuw9ccQkOfiDu5hFy95IZoQD2ZUKhDFp65eQj5mvQHGwNzne53Il0tkMoI9owAJJMRJjuDaRB13031rAuDgdwz+FFW+M8DfEXb14kQ9r2Kwe6SWmRsYWJnwO1X1BtUUcEcLRm1+P0At48FHkgD3EnhZSOEsLhMOuUqLVlD33JGYmMzDTXbTaZPKoNTK/aFW4uHaeRlw4BbGNbEy24LHMRezuzTOZifHUzt18K+wxt6qNrNLADyCoHHE4kKWwvALnsLmIuW2ChYtrBzO50BAGsDfX8KqKnbMX6mOmhcMRPaO4NGZF+JUiOnOAvcN2Xen3Y3AXkxKXWwrugmZUCJ+1DR/o1D6Q1lPLRvhZOA7v1HBZ0kT2yBxbktOXF5ll1UkNKyYVemZpiR0Enwr5mYbHsnIjPn3K4XKYVXb2hT2r8mcZba+C5hMeQNZdc5jCwOwg6ganv/AJXmEHMpbEuia3nzHkgHd/s8/NtPKtUYc7KMW57/AJ3L1MMXjXuDf2Vo8/tN5RqfTTqa3xwtYeLkSvCOE3cT3bS5LWzO27efX+UaCrSk2fLUG5047vBaZpmx96vvCOE2sOuW2NT7zH3m8z+VdVT00cDcLB/KrJJHPNyn9SFrRREURFERREURFERREURFERREURFEUXxfgdnEDvrDcnXRh+vkaiVNFFOO0M+K2xzOjPZVO4pwDEWB7vtrQ6Akr6A5h6EiudqdkyxHEzPmPuFPjqWPyORUZhr+X91cKfwvGX4xHxAqqkZfJ7b+6kp+vFWX97a0P2l2P5H41oMAObHIuRdtuABcQgbC6pkeEyJHxr2z252PgiVbDs4hlzGO6UZci/yr+s1i14bobd4Nz4oub2AvP+89lcEe60wPQQPjXrKlkRvGXNPEa+eq8IBFlxZ4Rk1Wzh1PWGNbJNoySZOleRzK8DGjQeyXXAXZzG4s+CTA6LOgFaDNHawbl3rJc38Pb/5t9j4FgB/ZAo2R/wCxg8ksk/2+wn7tC7ctDPoW1+FZ9VM76nWC9SWIxt5veK2V8ff+HvesCsmwxt0zPzw914m+Dw7XGizba4/NnEgek5R/UTU6GlmmyaPL8/hYue1ou4q1cL7Hic+Jcu33QTl9TufIQPOr+l2OxmcufIafyoMlWTkzJWq1bCgKoAA0AGwFXIaALBQibruvURREURFERREURFERREURFERREURFERREUReGiKO4jwSxf9+2J+8NG+I/Oos1HDN9TfFbWTPZoVXsR2MuIZsXo8HkfErof7NVM2wwfod5j7qU2t/3BRGK4JiknPh1cfeQa/3CD8RVc/ZVQzQHwsffNSG1EZ3qOvWVX3rV236/9yg/Ooropm/UPMFbQ4HQhcreXlduj0//ALrSW/8AEfPBZL03x/1rvw/+SvMP/EfPBFxntnTNcY9NP1NbGsefpHoV5dPMNw6437vCufF8xH+UVvbR1MmVj5W91g6VjdSpbD9l8Yw1ZLSncDQ/BBr6tU6LYkrs32HqfwtDqtg0zUvw/sXYQzcLXT491fgNfiatYNkwx5u7R9PJR31j3ZDJWKzYVAFRQqjYAQKsmta0WAUUm+ZSlZLxFERREURFERREURFERREURFERREURFERREURFERREURFERRF4RXhAKJI4VDuin+kVj1beA8l7iPFefsdv/pp/ZH6U6tvAL3EeKUS0o2UDyEV6GNGgXhJK7rJeIoiKIiiIoiKIiiIoiKIiiIoiKIiiIoiKIiiIoiKIiiIoiKIiiIoiKIiiIoiKIiiIoiKIiiIoiKIiiIoiKIiiIoiKIiiIoiKIv//Z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pic>
        <p:nvPicPr>
          <p:cNvPr id="85020" name="Picture 54" descr="http://logothailand.tarad.com/img-lib/spd_20131213211506_b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786688" y="2071688"/>
            <a:ext cx="1119187" cy="111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21" name="Picture 56" descr="http://job168.fahsiam.com/wp-content/uploads/2015/06/%E0%B8%81%E0%B8%A3%E0%B8%B0%E0%B8%97%E0%B8%A3%E0%B8%A7%E0%B8%87%E0%B8%A2%E0%B8%B8%E0%B8%95%E0%B8%B4%E0%B8%98%E0%B8%A3%E0%B8%A3%E0%B8%A11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286500" y="214313"/>
            <a:ext cx="1285875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22" name="Picture 58" descr="http://jobatbangkok.com/fileupload/images/%E0%B8%AA%E0%B8%B3%E0%B8%99%E0%B8%B1%E0%B8%81%E0%B8%87%E0%B8%B2%E0%B8%99%E0%B8%9B%E0%B8%A5%E0%B8%B1%E0%B8%94%E0%B8%81%E0%B8%A3%E0%B8%B0%E0%B8%97%E0%B8%A3%E0%B8%A7%E0%B8%87%E0%B8%81%E0%B8%A5%E0%B8%B2%E0%B9%82%E0%B8%AB%E0%B8%A1-logo.pn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786063" y="1785938"/>
            <a:ext cx="183832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23" name="Picture 60" descr="http://www.royalthaipolice.go.th/downloads/Emblem_of_Royal_Thai_Police.pn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357688" y="0"/>
            <a:ext cx="1670050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24" name="Picture 61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928938" y="3571875"/>
            <a:ext cx="14478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25" name="Picture 66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28625" y="4786313"/>
            <a:ext cx="1733550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26" name="Picture 68" descr="http://www.promenadachiangmai.com/uploads/shops/thumb_1438140446.jp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857750" y="3357563"/>
            <a:ext cx="1071563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27" name="Picture 70" descr="http://job.nsc.go.th/201410/image/logo.jpg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0" y="1571625"/>
            <a:ext cx="3500438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86019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smtClean="0"/>
          </a:p>
        </p:txBody>
      </p:sp>
      <p:pic>
        <p:nvPicPr>
          <p:cNvPr id="8602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th-TH" sz="4000" dirty="0">
                <a:solidFill>
                  <a:srgbClr val="C00000"/>
                </a:solidFill>
                <a:effectLst/>
                <a:latin typeface="TH SarabunPSK" pitchFamily="34" charset="-34"/>
                <a:cs typeface="TH SarabunPSK" pitchFamily="34" charset="-34"/>
              </a:rPr>
              <a:t>ศูนย์บัญชาการแก้ไขปัญหาการทำการประมงผิด</a:t>
            </a:r>
            <a:r>
              <a:rPr lang="th-TH" sz="4000" dirty="0" smtClean="0">
                <a:solidFill>
                  <a:srgbClr val="C00000"/>
                </a:solidFill>
                <a:effectLst/>
                <a:latin typeface="TH SarabunPSK" pitchFamily="34" charset="-34"/>
                <a:cs typeface="TH SarabunPSK" pitchFamily="34" charset="-34"/>
              </a:rPr>
              <a:t>กฎหมาย(</a:t>
            </a:r>
            <a:r>
              <a:rPr lang="th-TH" sz="4000" dirty="0" err="1" smtClean="0">
                <a:solidFill>
                  <a:srgbClr val="C00000"/>
                </a:solidFill>
                <a:effectLst/>
                <a:latin typeface="TH SarabunPSK" pitchFamily="34" charset="-34"/>
                <a:cs typeface="TH SarabunPSK" pitchFamily="34" charset="-34"/>
              </a:rPr>
              <a:t>ศปมผ.</a:t>
            </a:r>
            <a:r>
              <a:rPr lang="th-TH" sz="4000" dirty="0" smtClean="0">
                <a:solidFill>
                  <a:srgbClr val="C00000"/>
                </a:solidFill>
                <a:effectLst/>
                <a:latin typeface="TH SarabunPSK" pitchFamily="34" charset="-34"/>
                <a:cs typeface="TH SarabunPSK" pitchFamily="34" charset="-34"/>
              </a:rPr>
              <a:t>)</a:t>
            </a:r>
            <a:r>
              <a:rPr lang="th-TH" sz="3600" dirty="0" smtClean="0">
                <a:solidFill>
                  <a:srgbClr val="C00000"/>
                </a:solidFill>
                <a:effectLst/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dirty="0" smtClean="0">
                <a:solidFill>
                  <a:srgbClr val="C00000"/>
                </a:solidFill>
                <a:effectLst/>
                <a:latin typeface="TH SarabunPSK" pitchFamily="34" charset="-34"/>
                <a:cs typeface="TH SarabunPSK" pitchFamily="34" charset="-34"/>
              </a:rPr>
              <a:t> Command </a:t>
            </a:r>
            <a:r>
              <a:rPr lang="en-US" sz="3600" dirty="0">
                <a:solidFill>
                  <a:srgbClr val="C00000"/>
                </a:solidFill>
                <a:effectLst/>
                <a:latin typeface="TH SarabunPSK" pitchFamily="34" charset="-34"/>
                <a:cs typeface="TH SarabunPSK" pitchFamily="34" charset="-34"/>
              </a:rPr>
              <a:t>Center for Combating Illegal </a:t>
            </a:r>
            <a:r>
              <a:rPr lang="en-US" sz="3600" dirty="0" smtClean="0">
                <a:solidFill>
                  <a:srgbClr val="C00000"/>
                </a:solidFill>
                <a:effectLst/>
                <a:latin typeface="TH SarabunPSK" pitchFamily="34" charset="-34"/>
                <a:cs typeface="TH SarabunPSK" pitchFamily="34" charset="-34"/>
              </a:rPr>
              <a:t>Fishing</a:t>
            </a:r>
            <a:endParaRPr lang="th-TH" sz="3600" dirty="0">
              <a:solidFill>
                <a:srgbClr val="C0000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704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1412875"/>
            <a:ext cx="9144000" cy="5445125"/>
          </a:xfrm>
          <a:solidFill>
            <a:schemeClr val="bg1"/>
          </a:solidFill>
        </p:spPr>
        <p:txBody>
          <a:bodyPr/>
          <a:lstStyle/>
          <a:p>
            <a:pPr algn="thaiDist"/>
            <a:r>
              <a:rPr lang="th-TH" sz="3200" b="1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ศปมผ.มีโครงสร้างการปฏิบัติการ</a:t>
            </a:r>
            <a:r>
              <a:rPr lang="th-TH" sz="3200" b="1" smtClean="0">
                <a:latin typeface="TH SarabunPSK" pitchFamily="34" charset="-34"/>
                <a:cs typeface="TH SarabunPSK" pitchFamily="34" charset="-34"/>
              </a:rPr>
              <a:t>คือ มีคณะกรรมการนโยบายแก้ไขปัญหาการค้ามนุษย์และการทำประมงผิดกฎหมายซึ่งจัดตั้งขึ้นตามคำสั่งสำนักนายกรัฐมนตรี 52/2558 ลงวันที่ 18 กุมภาพันธ์ 2558 ทำหน้าที่กำหนดนโยบายและแนวทางปฏิบัติในระดับรัฐบาล และกองทัพเรือและศูนย์ประสานการปฏิบัติในการรักษาผลประโยชน์ของชาติทางทะเล (ศรชล.) ทำหน้าที่เป็นหน่วยงานหลักของ ศปมผ. ในการปฏิบัติการทางทะเลและชายฝั่ง และปฏิบัติงานร่วมกับหน่วยงานอื่นที่เกี่ยวข้อง </a:t>
            </a:r>
            <a:r>
              <a:rPr lang="th-TH" sz="3200" b="1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สิ่งที่สำคัญ</a:t>
            </a:r>
            <a:r>
              <a:rPr lang="th-TH" sz="3200" b="1" smtClean="0">
                <a:latin typeface="TH SarabunPSK" pitchFamily="34" charset="-34"/>
                <a:cs typeface="TH SarabunPSK" pitchFamily="34" charset="-34"/>
              </a:rPr>
              <a:t>ก็คือ คำสั่งกำหนดให้มีศูนย์ควบคุมการแจ้งเรือเข้า - ออก (</a:t>
            </a:r>
            <a:r>
              <a:rPr lang="en-US" sz="3200" b="1" smtClean="0">
                <a:latin typeface="TH SarabunPSK" pitchFamily="34" charset="-34"/>
                <a:cs typeface="TH SarabunPSK" pitchFamily="34" charset="-34"/>
              </a:rPr>
              <a:t>Port In - Port Out Controlling Center) </a:t>
            </a:r>
            <a:r>
              <a:rPr lang="th-TH" sz="3200" b="1" smtClean="0">
                <a:latin typeface="TH SarabunPSK" pitchFamily="34" charset="-34"/>
                <a:cs typeface="TH SarabunPSK" pitchFamily="34" charset="-34"/>
              </a:rPr>
              <a:t>และศูนย์ให้บริการและอำนวยความสะดวกแก่เรือประมงแบบเบ็ดเสร็จ (</a:t>
            </a:r>
            <a:r>
              <a:rPr lang="en-US" sz="3200" b="1" smtClean="0">
                <a:latin typeface="TH SarabunPSK" pitchFamily="34" charset="-34"/>
                <a:cs typeface="TH SarabunPSK" pitchFamily="34" charset="-34"/>
              </a:rPr>
              <a:t>Fishing One Stop Service) </a:t>
            </a:r>
            <a:r>
              <a:rPr lang="th-TH" sz="3200" b="1" smtClean="0">
                <a:latin typeface="TH SarabunPSK" pitchFamily="34" charset="-34"/>
                <a:cs typeface="TH SarabunPSK" pitchFamily="34" charset="-34"/>
              </a:rPr>
              <a:t>ประจำในแต่ละจังหวัดชายทะเลตามที่ ศปมผ. ประกาศกำหนด</a:t>
            </a:r>
          </a:p>
        </p:txBody>
      </p:sp>
      <p:sp>
        <p:nvSpPr>
          <p:cNvPr id="87044" name="AutoShape 4" descr="https://z-1-scontent.xx.fbcdn.net/hphotos-xfa1/v/t1.0-9/17804_881694488540127_2177116501831093487_n.jpg?oh=11c567d9ac74204263766e8432514bb2&amp;oe=574248CE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sp>
        <p:nvSpPr>
          <p:cNvPr id="87045" name="AutoShape 6" descr="https://z-1-scontent.xx.fbcdn.net/hphotos-xfa1/v/t1.0-9/17804_881694488540127_2177116501831093487_n.jpg?oh=11c567d9ac74204263766e8432514bb2&amp;oe=574248CE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  <p:sp>
        <p:nvSpPr>
          <p:cNvPr id="87046" name="AutoShape 8" descr="https://z-1-scontent.xx.fbcdn.net/hphotos-xfa1/v/t1.0-9/17804_881694488540127_2177116501831093487_n.jpg?oh=11c567d9ac74204263766e8432514bb2&amp;oe=574248CE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3"/>
          <p:cNvSpPr>
            <a:spLocks noGrp="1"/>
          </p:cNvSpPr>
          <p:nvPr>
            <p:ph type="ctrTitle"/>
          </p:nvPr>
        </p:nvSpPr>
        <p:spPr>
          <a:xfrm>
            <a:off x="0" y="1196752"/>
            <a:ext cx="9144000" cy="2403699"/>
          </a:xfrm>
          <a:solidFill>
            <a:srgbClr val="002060"/>
          </a:solidFill>
        </p:spPr>
        <p:txBody>
          <a:bodyPr/>
          <a:lstStyle/>
          <a:p>
            <a:pPr marL="514350" indent="-514350">
              <a:defRPr/>
            </a:pPr>
            <a:r>
              <a:rPr lang="th-TH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ตัวอย่างคดีที่น่าสนใจ ที่เกิดขึ้นในภาคประมงทะเล</a:t>
            </a:r>
            <a:br>
              <a:rPr lang="th-TH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endParaRPr lang="th-TH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89091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smtClean="0"/>
          </a:p>
        </p:txBody>
      </p:sp>
      <p:pic>
        <p:nvPicPr>
          <p:cNvPr id="8909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2781300"/>
            <a:ext cx="9144000" cy="4076700"/>
          </a:xfrm>
          <a:solidFill>
            <a:schemeClr val="bg1"/>
          </a:solidFill>
        </p:spPr>
        <p:txBody>
          <a:bodyPr>
            <a:normAutofit fontScale="85000" lnSpcReduction="10000"/>
          </a:bodyPr>
          <a:lstStyle/>
          <a:p>
            <a:pPr algn="thaiDist">
              <a:defRPr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ประธาน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กต.ตร.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โรงพักกันตังร่วมกับพวก7คน-ยึดเรือ4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ลํา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บังคับใช้แรงงาน11ตังเกพม่า</a:t>
            </a:r>
          </a:p>
          <a:p>
            <a:pPr algn="thaiDist">
              <a:defRPr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ตำรวจร่วมกับทหาร ดี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เอส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ไอและ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ปปง.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เปิดยุทธการทลายเครือข่ายค้ามนุษย์ บุกจู่โจมแต่เช้ามืดปิดล้อมจับกุม “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โกนั้ง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” นายกสมาคมประมงจังหวัดตรัง พี่ชายนายกเล็กเมืองกันตัง พร้อมพวกรวม 8 คน ยึดเรือประมง       อีก 4 ลำ ปืน 1 กระบอก หลังตรวจสอบพบว่าอยู่ในเครือข่ายค้ามนุษย์ชาวพม่า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ผบช.ภ.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9 ลั่นเตรียมจับเพิ่ม   นักธุรกิจพัวพันค้ามนุษย์ ยืนยันผู้ต้องหาที่ถูกจับไม่เกี่ยวกับแก๊งค้ามนุษย์ชาว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โรฮีน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จา</a:t>
            </a:r>
          </a:p>
          <a:p>
            <a:pPr algn="thaiDist">
              <a:defRPr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ตำรวจร่วมกับดี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เอส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ไอและ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ปปง.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สนธิกำลังเปิดยุทธการทลายเครือข่ายค้ามนุษย์ บุกรวบนายกสมาคมประมงจังหวัดตรัง พร้อมพวกรวม 8 คน หลังถูกกล่าวหาร่วมกันค้ามนุษย์รายนี้ เปิดเผยเมื่อเวลา 11.00 น. วันที่ 7 พ.ย. ที่กองบังคับการตำรวจภูธรจังหวัดตรัง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พล.ต.ท.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วีร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พงษ์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ชื่นภักดี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ผบช.ภ.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9 นายเดชรัฐ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สิมศิริ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ผวจ.ตรัง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พล.ต.ต.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เอกภพ ประสิทธิ์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วัฒน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ชัย รอง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ผบช.ภ.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9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พล.ต.ต.จารุวัฒน์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ไวศ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ยะ รอง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จตร.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(สบ 7)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พล.ต.ต.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ดาวลอย เหมือนเดช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ผบก.ภ.จ.ต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รัง ตำรวจจากกองบัญชาการสอบสวนกลาง เจ้าหน้าที่ดี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เอส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ไอ ทหารทัพเรือภาคที่ 3 เจ้าหน้าที่สำนักงานปราบปราบการฟองเงิน (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ปปง.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) และมูลนิธิ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EJF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ร่วมกันแถลงข่าวผลการกวาดล้างจับกุมผู้ต้องหาในความผิดฐานค้ามนุษย์ ผู้ต้องหา 8 คน ของกลางเรือประมง 4 ลำ</a:t>
            </a:r>
          </a:p>
          <a:p>
            <a:pPr algn="thaiDist">
              <a:defRPr/>
            </a:pP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90115" name="Picture 2" descr="http://www.thairath.co.th/media/NjpUs24nCQKx5e1D61nYPyW3SpwOrsNL5V5KFMGuSi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77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map%20of%20thailand"/>
          <p:cNvPicPr>
            <a:picLocks noChangeAspect="1" noChangeArrowheads="1"/>
          </p:cNvPicPr>
          <p:nvPr/>
        </p:nvPicPr>
        <p:blipFill>
          <a:blip r:embed="rId2">
            <a:lum bright="-24000" contrast="-6000"/>
          </a:blip>
          <a:srcRect/>
          <a:stretch>
            <a:fillRect/>
          </a:stretch>
        </p:blipFill>
        <p:spPr bwMode="auto">
          <a:xfrm>
            <a:off x="0" y="620713"/>
            <a:ext cx="9144000" cy="620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0"/>
            <a:ext cx="9144000" cy="981075"/>
          </a:xfrm>
          <a:prstGeom prst="rect">
            <a:avLst/>
          </a:prstGeom>
          <a:solidFill>
            <a:srgbClr val="FFFF00"/>
          </a:solidFill>
          <a:ln w="9525">
            <a:solidFill>
              <a:srgbClr val="00577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th-TH" sz="5400" b="1">
                <a:latin typeface="TH SarabunPSK" pitchFamily="34" charset="-34"/>
                <a:cs typeface="TH SarabunPSK" pitchFamily="34" charset="-34"/>
              </a:rPr>
              <a:t>ช่องทางเดินทางเข้า-ออกประเทศไทย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07950" y="1339850"/>
            <a:ext cx="2808288" cy="10810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533400" indent="-533400" algn="ctr" eaLnBrk="1" hangingPunct="1"/>
            <a:endParaRPr lang="en-US" sz="4000" b="1">
              <a:solidFill>
                <a:srgbClr val="FFFF00"/>
              </a:solidFill>
              <a:latin typeface="Angsana New" pitchFamily="18" charset="-34"/>
            </a:endParaRPr>
          </a:p>
          <a:p>
            <a:pPr marL="533400" indent="-533400" algn="ctr"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๑</a:t>
            </a:r>
            <a:r>
              <a:rPr lang="en-US" sz="4000" b="1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4000" b="1">
                <a:latin typeface="TH SarabunPSK" pitchFamily="34" charset="-34"/>
                <a:cs typeface="TH SarabunPSK" pitchFamily="34" charset="-34"/>
              </a:rPr>
              <a:t>จุดผ่านแดนถาวร</a:t>
            </a:r>
          </a:p>
          <a:p>
            <a:pPr marL="533400" indent="-533400" algn="ctr"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 ( ๕๖ จุด )</a:t>
            </a:r>
          </a:p>
          <a:p>
            <a:pPr marL="533400" indent="-533400" algn="ctr" eaLnBrk="1" hangingPunct="1"/>
            <a:r>
              <a:rPr lang="th-TH" sz="4000" b="1">
                <a:latin typeface="Angsana New" pitchFamily="18" charset="-34"/>
              </a:rPr>
              <a:t>) 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468313" y="2997200"/>
            <a:ext cx="2447925" cy="11525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๓. จุดผ่อนปรน</a:t>
            </a:r>
          </a:p>
          <a:p>
            <a:pPr algn="ctr"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( ๓๙ จุด ) 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5508625" y="1268413"/>
            <a:ext cx="3203575" cy="12239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๒. จุดผ่านแดนชั่วคราว</a:t>
            </a:r>
          </a:p>
          <a:p>
            <a:pPr algn="ctr"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( ผวจ.กำหนด )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5508625" y="2997200"/>
            <a:ext cx="3276600" cy="13668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th-TH" sz="4400" b="1">
                <a:latin typeface="TH SarabunPSK" pitchFamily="34" charset="-34"/>
                <a:cs typeface="TH SarabunPSK" pitchFamily="34" charset="-34"/>
              </a:rPr>
              <a:t>๔. ช่องทางธรรมชาติ</a:t>
            </a:r>
          </a:p>
          <a:p>
            <a:pPr algn="ctr" eaLnBrk="1" hangingPunct="1"/>
            <a:r>
              <a:rPr lang="th-TH" sz="4400" b="1">
                <a:latin typeface="TH SarabunPSK" pitchFamily="34" charset="-34"/>
                <a:cs typeface="TH SarabunPSK" pitchFamily="34" charset="-34"/>
              </a:rPr>
              <a:t>( ๗๓๒ ช่อง</a:t>
            </a:r>
            <a:r>
              <a:rPr lang="en-US" sz="4400" b="1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400" b="1">
                <a:latin typeface="TH SarabunPSK" pitchFamily="34" charset="-34"/>
                <a:cs typeface="TH SarabunPSK" pitchFamily="34" charset="-34"/>
              </a:rPr>
              <a:t>)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1692275" y="4941888"/>
            <a:ext cx="5400675" cy="12239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th-TH" sz="4400" b="1">
                <a:latin typeface="TH SarabunPSK" pitchFamily="34" charset="-34"/>
                <a:cs typeface="TH SarabunPSK" pitchFamily="34" charset="-34"/>
              </a:rPr>
              <a:t>๕. ช่องทางตามกฎหมายศุลกากร</a:t>
            </a:r>
          </a:p>
          <a:p>
            <a:pPr algn="ctr" eaLnBrk="1" hangingPunct="1"/>
            <a:r>
              <a:rPr lang="th-TH" sz="4400" b="1">
                <a:latin typeface="TH SarabunPSK" pitchFamily="34" charset="-34"/>
                <a:cs typeface="TH SarabunPSK" pitchFamily="34" charset="-34"/>
              </a:rPr>
              <a:t>( ๔๖ ช่อง )</a:t>
            </a:r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>
            <a:off x="1835150" y="1844675"/>
            <a:ext cx="1512888" cy="579438"/>
          </a:xfrm>
          <a:prstGeom prst="curvedDownArrow">
            <a:avLst>
              <a:gd name="adj1" fmla="val 52219"/>
              <a:gd name="adj2" fmla="val 104438"/>
              <a:gd name="adj3" fmla="val 3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/>
          </a:p>
        </p:txBody>
      </p:sp>
      <p:sp>
        <p:nvSpPr>
          <p:cNvPr id="23562" name="AutoShape 10"/>
          <p:cNvSpPr>
            <a:spLocks noChangeArrowheads="1"/>
          </p:cNvSpPr>
          <p:nvPr/>
        </p:nvSpPr>
        <p:spPr bwMode="auto">
          <a:xfrm rot="8403493">
            <a:off x="4140200" y="1700213"/>
            <a:ext cx="1296988" cy="360362"/>
          </a:xfrm>
          <a:prstGeom prst="curvedUpArrow">
            <a:avLst>
              <a:gd name="adj1" fmla="val 71983"/>
              <a:gd name="adj2" fmla="val 143965"/>
              <a:gd name="adj3" fmla="val 333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/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 rot="-9090932">
            <a:off x="3851275" y="3068638"/>
            <a:ext cx="1296988" cy="431800"/>
          </a:xfrm>
          <a:prstGeom prst="curvedUpArrow">
            <a:avLst>
              <a:gd name="adj1" fmla="val 60074"/>
              <a:gd name="adj2" fmla="val 120147"/>
              <a:gd name="adj3" fmla="val 33333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91139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smtClean="0"/>
          </a:p>
        </p:txBody>
      </p:sp>
      <p:pic>
        <p:nvPicPr>
          <p:cNvPr id="911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8296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th-TH" dirty="0" err="1" smtClean="0">
                <a:latin typeface="TH SarabunPSK" pitchFamily="34" charset="-34"/>
                <a:cs typeface="TH SarabunPSK" pitchFamily="34" charset="-34"/>
              </a:rPr>
              <a:t>ปค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ม.แถลงจับกุมค้ามนุษย์ไทย-อินโดฯ</a:t>
            </a: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216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924300" y="836613"/>
            <a:ext cx="5219700" cy="5734050"/>
          </a:xfrm>
          <a:solidFill>
            <a:schemeClr val="bg1"/>
          </a:solidFill>
        </p:spPr>
        <p:txBody>
          <a:bodyPr/>
          <a:lstStyle/>
          <a:p>
            <a:pPr algn="thaiDist"/>
            <a:r>
              <a:rPr lang="th-TH" sz="2400" b="1" smtClean="0">
                <a:latin typeface="TH SarabunPSK" pitchFamily="34" charset="-34"/>
                <a:cs typeface="TH SarabunPSK" pitchFamily="34" charset="-34"/>
                <a:hlinkClick r:id="rId2"/>
              </a:rPr>
              <a:t>ข่าวอาชญากรรม </a:t>
            </a:r>
            <a:r>
              <a:rPr lang="th-TH" sz="2400" b="1" smtClean="0">
                <a:latin typeface="TH SarabunPSK" pitchFamily="34" charset="-34"/>
                <a:cs typeface="TH SarabunPSK" pitchFamily="34" charset="-34"/>
              </a:rPr>
              <a:t>วันอังคารที่ 10 พฤศจิกายน พ.ศ.2558 12:17 น.</a:t>
            </a:r>
          </a:p>
          <a:p>
            <a:pPr algn="thaiDist"/>
            <a:r>
              <a:rPr lang="th-TH" sz="2400" b="1" smtClean="0">
                <a:latin typeface="TH SarabunPSK" pitchFamily="34" charset="-34"/>
                <a:cs typeface="TH SarabunPSK" pitchFamily="34" charset="-34"/>
              </a:rPr>
              <a:t>ปคม. แถลง การจับกุมผู้ต้องหาคดีค้ามนุษย์ไทย-อินโดนีเซีย เบื้องต้น ให้การปฏิเสธ จนท.เร่งตามเพื่อนร่วมขบวนการ</a:t>
            </a:r>
          </a:p>
          <a:p>
            <a:pPr algn="thaiDist"/>
            <a:r>
              <a:rPr lang="th-TH" sz="2400" b="1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พ.ต.อ.กรไชย คล้ายคลึง </a:t>
            </a:r>
            <a:r>
              <a:rPr lang="th-TH" sz="2400" b="1" smtClean="0">
                <a:latin typeface="TH SarabunPSK" pitchFamily="34" charset="-34"/>
                <a:cs typeface="TH SarabunPSK" pitchFamily="34" charset="-34"/>
              </a:rPr>
              <a:t>รักษาราชการแทนผู้บังคับการกองบังคับการตำรวจปราบปรามการกระทำผิดเกี่ยวกับการค้ามนุษย์ หรือ ปคม. แถลงผลการจับกุมผู้ต้องหาตามหมายศาลอาญา ที่ 2199/2558 ลงวันที่ 14 ตุลาคม 2558 ในข้อหา ร่วมกันค้ามนุษย์ (โดยการบังคัใช้แรงงานบนเรือประมง)/ สมคบโดยการตกลงกันสองคนขึ้นไปเพื่อกระทำความผิดฐานค้ามนุษย์และได้ลงมือกระทำความผิดตามที่สมคบกัน/ ร่วมกันตั้งแต่สามคนขึ้นไปกระทำผิดฐานค้ามนุษย์/ กระทำเพื่อ ให้ผู้เสียหายที่ถูกพาเข้ามา หรือส่งออกไปนอกราชอาณาจักร ตกอยู่ในอำนาจของผู้อื่นโดยมิชอบโดยกฎหมาย</a:t>
            </a:r>
            <a:endParaRPr lang="th-TH" sz="2000" smtClean="0"/>
          </a:p>
          <a:p>
            <a:pPr algn="thaiDist"/>
            <a:endParaRPr lang="th-TH" sz="2000" smtClean="0"/>
          </a:p>
        </p:txBody>
      </p:sp>
      <p:pic>
        <p:nvPicPr>
          <p:cNvPr id="92164" name="Picture 2" descr="6580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6513" y="765175"/>
            <a:ext cx="4048126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1125538"/>
            <a:ext cx="9144000" cy="5732462"/>
          </a:xfrm>
        </p:spPr>
        <p:txBody>
          <a:bodyPr>
            <a:noAutofit/>
          </a:bodyPr>
          <a:lstStyle/>
          <a:p>
            <a:pPr algn="thaiDist">
              <a:defRPr/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สืบเนื่องจาก เมื่อช่วงเดือนกรกฎาคม ที่ผ่านมา มีแรงงานไทยจำนวนมาก เดินทางกลับมาจาก</a:t>
            </a:r>
            <a:r>
              <a:rPr lang="th-TH" sz="2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ประเทศอินโดนีเซีย </a:t>
            </a:r>
            <a:r>
              <a:rPr lang="th-TH" sz="2400" b="1" dirty="0" err="1" smtClean="0">
                <a:latin typeface="TH SarabunPSK" pitchFamily="34" charset="-34"/>
                <a:cs typeface="TH SarabunPSK" pitchFamily="34" charset="-34"/>
              </a:rPr>
              <a:t>ทางสห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วิชาชีพ จึงทำการคัดแยกผู้เสียหาย จน</a:t>
            </a:r>
            <a:r>
              <a:rPr lang="th-TH" sz="2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พบว่า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บางส่วนเป็นผู้เสียหายจากการถูกบังคับใช้แรงงานเรือประมง และถูกทำร้ายร่างกาย ซึ่งจากการสอบสวน ผู้เสียหายให้การว่าผู้ต้องหา               มีพฤติกรรมเป็นนายหน้า </a:t>
            </a:r>
            <a:r>
              <a:rPr lang="th-TH" sz="2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จัดหาแรงงานไปทำงานบนเรือประมงในน่านน้ำของประเทศอินโดนีเซีย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โดยทำทีชักชวนว่ามีรายได้ดี ไปโดยถูกกฎหมาย และเมื่อได้เงินค่าแรงล่วงหน้า จากเจ้าของเรือ กลุ่มแรงงานก็จะถูกส่งตัวขึ้นเรือบรรทุกของ และ</a:t>
            </a:r>
            <a:r>
              <a:rPr lang="th-TH" sz="2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ลักลอบทำประมงในน่านน้ำอินโดนีเซีย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ต่อมาเจ้าหน้าที่ สืบทราบจนสามารถจับกุมตัวผู้ต้องหาได้ที่ร้านคาราโอเกะเรือนรัก ในจังหวัดสงขลา และจากการสอบสวนผู้ต้องหา    ให้การปฏิเสธ อ้างว่า ตนเองเป็นเพียงเจ้าของร้านคาราโอเกะ ไม่ได้เป็นนายหน้าจัดหาแรงงานแต่อย่างใด และแรงงานก็เป็นเพียงแรงงานที่มาเที่ยวกินดื่มที่ร้านและขอเบิกเงินจากเถ้าแก่เรือผ่านตนเองเท่านั้น  </a:t>
            </a:r>
            <a:r>
              <a:rPr lang="th-TH" sz="2400" b="1" dirty="0" smtClean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ส่วนด้าน </a:t>
            </a:r>
            <a:r>
              <a:rPr lang="th-TH" sz="2400" b="1" dirty="0" err="1" smtClean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พ.ต.อ.</a:t>
            </a:r>
            <a:r>
              <a:rPr lang="th-TH" sz="2400" b="1" dirty="0" smtClean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กรไชย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ระบุว่า คำให้การของผู้ต้องหาเป็นเพียงข้อมูลส่วนหนึ่งเท่านั้น เนื่องจากตำรวจ     มีพยานหลักฐานชัดเจน และมีข้อมูลพบว่าผู้ต้องหาเป็นผู้ยื่นเอกสารเกี่ยวกับการทำประมง เส้นทางทางการเงิน และมีหลักฐานอื่น ๆ ที่เกี่ยวข้องเชื่อมโยงกับผู้ต้องหาอีก 3 คน ที่อยู่ระหว่างหลบหนี ซึ่งเจ้าหน้าที่อยู่ระหว่างติดตามจับกุมตัว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-26988"/>
            <a:ext cx="9144000" cy="114300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4400" b="1" dirty="0" err="1">
                <a:latin typeface="TH SarabunPSK" pitchFamily="34" charset="-34"/>
                <a:ea typeface="+mj-ea"/>
                <a:cs typeface="TH SarabunPSK" pitchFamily="34" charset="-34"/>
              </a:rPr>
              <a:t>ปค</a:t>
            </a:r>
            <a:r>
              <a:rPr lang="th-TH" sz="4400" b="1" dirty="0">
                <a:latin typeface="TH SarabunPSK" pitchFamily="34" charset="-34"/>
                <a:ea typeface="+mj-ea"/>
                <a:cs typeface="TH SarabunPSK" pitchFamily="34" charset="-34"/>
              </a:rPr>
              <a:t>ม.แถลงจับกุมค้ามนุษย์ไทย-อินโดฯ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3"/>
          <p:cNvSpPr>
            <a:spLocks noGrp="1"/>
          </p:cNvSpPr>
          <p:nvPr>
            <p:ph type="ctrTitle"/>
          </p:nvPr>
        </p:nvSpPr>
        <p:spPr>
          <a:xfrm>
            <a:off x="0" y="2060848"/>
            <a:ext cx="9144000" cy="2132917"/>
          </a:xfrm>
          <a:solidFill>
            <a:srgbClr val="002060"/>
          </a:solidFill>
        </p:spPr>
        <p:txBody>
          <a:bodyPr/>
          <a:lstStyle/>
          <a:p>
            <a:pPr marL="514350" indent="-514350">
              <a:defRPr/>
            </a:pPr>
            <a:r>
              <a:rPr lang="th-TH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แผนแม่บทการป้องกันปราบปรามการค้ามนุษย์</a:t>
            </a:r>
            <a:r>
              <a:rPr lang="th-TH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  <a:solidFill>
            <a:srgbClr val="C00000"/>
          </a:solidFill>
        </p:spPr>
        <p:txBody>
          <a:bodyPr/>
          <a:lstStyle/>
          <a:p>
            <a:pPr algn="ctr">
              <a:defRPr/>
            </a:pPr>
            <a:r>
              <a:rPr lang="th-TH" sz="48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นโยบายและแผนที่เกี่ยวข้อง</a:t>
            </a:r>
            <a:endParaRPr lang="th-TH" sz="48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5235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1125538"/>
            <a:ext cx="9144000" cy="5732462"/>
          </a:xfrm>
          <a:solidFill>
            <a:schemeClr val="bg1"/>
          </a:solidFill>
        </p:spPr>
        <p:txBody>
          <a:bodyPr/>
          <a:lstStyle/>
          <a:p>
            <a:pPr algn="thaiDist"/>
            <a:r>
              <a:rPr lang="th-TH" sz="3600" b="1" smtClean="0">
                <a:latin typeface="TH SarabunPSK" pitchFamily="34" charset="-34"/>
                <a:cs typeface="TH SarabunPSK" pitchFamily="34" charset="-34"/>
              </a:rPr>
              <a:t>นโยบายยุทธศาสตร์ และมาตรการในการป้องกันและปราบปราม          การค้ามนุษย์ พุทธศักราช ๒๕๕๔ - ๒๕๕๙ </a:t>
            </a:r>
          </a:p>
          <a:p>
            <a:pPr algn="thaiDist"/>
            <a:r>
              <a:rPr lang="th-TH" sz="3600" b="1" smtClean="0">
                <a:latin typeface="TH SarabunPSK" pitchFamily="34" charset="-34"/>
                <a:cs typeface="TH SarabunPSK" pitchFamily="34" charset="-34"/>
              </a:rPr>
              <a:t>แผนปฏิบัติการป้องกันและปราบปรามการค้ามนุษย์ ประจำปีงบประมาณ ๒๕๕๘</a:t>
            </a:r>
          </a:p>
          <a:p>
            <a:pPr algn="thaiDist"/>
            <a:r>
              <a:rPr lang="th-TH" sz="3600" b="1" smtClean="0">
                <a:latin typeface="TH SarabunPSK" pitchFamily="34" charset="-34"/>
                <a:cs typeface="TH SarabunPSK" pitchFamily="34" charset="-34"/>
              </a:rPr>
              <a:t>แผนปฏิบัติการแก้ไขปัญหาการประมงของไทย</a:t>
            </a:r>
          </a:p>
          <a:p>
            <a:pPr algn="thaiDist"/>
            <a:r>
              <a:rPr lang="th-TH" sz="3600" b="1" smtClean="0">
                <a:latin typeface="TH SarabunPSK" pitchFamily="34" charset="-34"/>
                <a:cs typeface="TH SarabunPSK" pitchFamily="34" charset="-34"/>
              </a:rPr>
              <a:t>แผนปฏิบัติการแก้ไขปัญหาการค้ามนุษย์ในภาคประมง</a:t>
            </a:r>
          </a:p>
          <a:p>
            <a:pPr>
              <a:buFont typeface="Wingdings 3" pitchFamily="18" charset="2"/>
              <a:buNone/>
            </a:pPr>
            <a:endParaRPr lang="th-TH" b="1" smtClean="0"/>
          </a:p>
          <a:p>
            <a:endParaRPr lang="th-TH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N:\11-JUN-2004\085336.jpg"/>
          <p:cNvPicPr>
            <a:picLocks noChangeAspect="1" noChangeArrowheads="1"/>
          </p:cNvPicPr>
          <p:nvPr/>
        </p:nvPicPr>
        <p:blipFill>
          <a:blip r:embed="rId2"/>
          <a:srcRect l="44388" t="2676" b="875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2160240"/>
          </a:xfrm>
          <a:solidFill>
            <a:srgbClr val="002060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นโยบาย ยุทธศาสตร์และมาตรการในการป้องกันและปราบปรามการค้ามนุษย์ ของประเทศไทย</a:t>
            </a:r>
            <a:b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ตามมติ ครม.เมื่อ ๑๑ พ.ค.๒๕๕๓</a:t>
            </a:r>
            <a:endParaRPr lang="th-TH" sz="4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728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0" y="1989138"/>
            <a:ext cx="9144000" cy="4868862"/>
          </a:xfrm>
          <a:solidFill>
            <a:schemeClr val="tx1"/>
          </a:solidFill>
        </p:spPr>
        <p:txBody>
          <a:bodyPr/>
          <a:lstStyle/>
          <a:p>
            <a:pPr marL="914400" indent="-914400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๑. นโยบาย (</a:t>
            </a:r>
            <a:r>
              <a:rPr lang="en-US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Policy)</a:t>
            </a:r>
          </a:p>
          <a:p>
            <a:pPr marL="914400" indent="-914400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๒. ยุทธศาสตร์และมาตรการในการป้องกันและปราบปราม  </a:t>
            </a:r>
          </a:p>
          <a:p>
            <a:pPr marL="914400" indent="-914400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การค้ามนุษย์</a:t>
            </a:r>
          </a:p>
          <a:p>
            <a:pPr marL="914400" indent="-914400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๒.๑ ด้านการป้องกัน (</a:t>
            </a:r>
            <a:r>
              <a:rPr lang="en-US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Prevention)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๒.๒ ด้านการดำเนินคดี (</a:t>
            </a:r>
            <a:r>
              <a:rPr lang="en-US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Prosecution)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๒.๓ ด้านการคุ้มครองช่วยเหลือ (</a:t>
            </a:r>
            <a:r>
              <a:rPr lang="en-US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Protection)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en-US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๒.๔ ด้านการพัฒนากลไกเชิงนโยบายและการขับเคลื่อน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๒.๕ ด้านการพัฒนาและบริหารข้อมูล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864096"/>
          </a:xfrm>
          <a:solidFill>
            <a:srgbClr val="002060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นโยบาย ของประเทศไทย ตามมติครม.เมื่อ ๑๑ พ.ค.๒๕๕๓</a:t>
            </a:r>
            <a:endParaRPr lang="th-TH" sz="4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8307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solidFill>
            <a:schemeClr val="tx1"/>
          </a:solidFill>
        </p:spPr>
        <p:txBody>
          <a:bodyPr/>
          <a:lstStyle/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๑. เพิ่มประสิทธิภาพในการป้องกันและปราบปราม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๒. ให้ความสำคัญและผลักดันมาตรการในการป้องกันและ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ปราบปรามการค้ามนุษย์ 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๓. ส่งเสริมและสนับสนุนให้ครอบครัวและชุมชนเป็นกลไกสำคัญ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ในการป้องกันและแก้ไขปัญหาการค้ามนุษย์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๔. ส่งเสริมให้ประชาชนทุกกลุ่มเป้าหมายเข้าถึงบริการของรัฐ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อย่างเท่าเทียมกันละทั่วถึง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๕. ผลักดัน ดำเนินการอย่างจริงจัง เข้มงวดในการจัดการกับ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ผู้กระทำความผิดฐานค้ามนุษย์ และองค์กรอาชญากรรม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ข้ามชาติ กลุ่มที่เกี่ยวข้องทั้งผู้ค้ามนุษย์ และผู้เสียหาย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3"/>
          <p:cNvSpPr>
            <a:spLocks noGrp="1"/>
          </p:cNvSpPr>
          <p:nvPr>
            <p:ph type="ctrTitle"/>
          </p:nvPr>
        </p:nvSpPr>
        <p:spPr>
          <a:xfrm>
            <a:off x="0" y="2132856"/>
            <a:ext cx="9144000" cy="2304256"/>
          </a:xfrm>
          <a:solidFill>
            <a:srgbClr val="002060"/>
          </a:solidFill>
        </p:spPr>
        <p:txBody>
          <a:bodyPr>
            <a:normAutofit fontScale="90000"/>
          </a:bodyPr>
          <a:lstStyle/>
          <a:p>
            <a:pPr marL="514350" indent="-514350">
              <a:defRPr/>
            </a:pPr>
            <a:r>
              <a:rPr lang="th-TH" sz="53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br>
              <a:rPr lang="th-TH" sz="53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3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53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3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       </a:t>
            </a:r>
            <a:r>
              <a:rPr lang="th-TH" sz="53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แผนปฏิบัติการป้องกันและปราบปราม   การค้ามนุษย์ในเรือประมงทะเล ปี ๒๕๕๙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1125538"/>
            <a:ext cx="9144000" cy="5732462"/>
          </a:xfrm>
          <a:solidFill>
            <a:schemeClr val="bg1"/>
          </a:solidFill>
        </p:spPr>
        <p:txBody>
          <a:bodyPr/>
          <a:lstStyle/>
          <a:p>
            <a:pPr algn="thaiDist"/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      แผนปฏิบัติการจะสามารถครอบคลุมการแก้ไขปัญหาและการป้องกันการทำประมง </a:t>
            </a:r>
            <a:r>
              <a:rPr lang="en-US" sz="2800" b="1" smtClean="0">
                <a:latin typeface="TH SarabunPSK" pitchFamily="34" charset="-34"/>
                <a:cs typeface="TH SarabunPSK" pitchFamily="34" charset="-34"/>
              </a:rPr>
              <a:t>IUU 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ของเรือประมงไทยทั้งภายในน่านน้ำไทยและน่านน้ำต่างประเทศ รวมทั้งการป้องกันสินค้าสัตว์น้ำ </a:t>
            </a:r>
            <a:r>
              <a:rPr lang="en-US" sz="2800" b="1" smtClean="0">
                <a:latin typeface="TH SarabunPSK" pitchFamily="34" charset="-34"/>
                <a:cs typeface="TH SarabunPSK" pitchFamily="34" charset="-34"/>
              </a:rPr>
              <a:t>IUU 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จากต่างประเทศเข้ามายังประเทศไทยด้วย</a:t>
            </a:r>
          </a:p>
          <a:p>
            <a:pPr algn="thaiDist">
              <a:buFont typeface="Wingdings 3" pitchFamily="18" charset="2"/>
              <a:buNone/>
            </a:pP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         </a:t>
            </a:r>
          </a:p>
          <a:p>
            <a:pPr algn="thaiDist"/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      การปฏิบัติงานตามแผนปฏิบัติการแก้ไขปัญหาการประมง </a:t>
            </a:r>
            <a:r>
              <a:rPr lang="en-US" sz="2800" b="1" smtClean="0">
                <a:latin typeface="TH SarabunPSK" pitchFamily="34" charset="-34"/>
                <a:cs typeface="TH SarabunPSK" pitchFamily="34" charset="-34"/>
              </a:rPr>
              <a:t>IUU </a:t>
            </a:r>
            <a:r>
              <a:rPr lang="th-TH" sz="2800" b="1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มีการบูรณาการ      ในการปฏิบัติอย่างเป็นระบบจากหน่วยงานภาครัฐและเอกชนที่เกี่ยวข้อง อาทิ กรมเจ้าท่า กรมการปกครอง กรมการปกครองส่วนท้องถิ่น กองบังคับการตำรวจน้ำ สำนักงานตำรวจแห่งชาติ กองทัพเรือ ศร.ชล กรมศุลการกร กระทรวงการต่างประเทศ กระทรวงแรงงาน และกระทรวงการพัฒนาสังคมและความมั่นคงของมนุษย์ รวมถึงสมาคมประมงท้องถิ่น 22 จังหวัดชายทะเล และสมาคมภาคเอกชนต่างๆ 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ซึ่งกระทรวงเกษตรฯ และกรมประมง เชื่อมั่นว่า การดำเนินการดังกล่าวจะบรรลุผลสำเร็จตามเป้าหมายที่วางไว้ คือ การปลดใบเหลืองของ </a:t>
            </a:r>
            <a:r>
              <a:rPr lang="en-US" sz="2800" b="1" smtClean="0">
                <a:latin typeface="TH SarabunPSK" pitchFamily="34" charset="-34"/>
                <a:cs typeface="TH SarabunPSK" pitchFamily="34" charset="-34"/>
              </a:rPr>
              <a:t>EU 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ออกจากประเทศไทย และภาคการประมงของไทยปราศจากการทำประมงที่ผิดกฎหมายได้ในอนาคต</a:t>
            </a: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-26988"/>
            <a:ext cx="9144000" cy="1143001"/>
          </a:xfrm>
          <a:prstGeom prst="rect">
            <a:avLst/>
          </a:prstGeom>
          <a:solidFill>
            <a:srgbClr val="FFFF00"/>
          </a:solidFill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4400" b="1" dirty="0">
                <a:solidFill>
                  <a:srgbClr val="FF0000"/>
                </a:solidFill>
                <a:latin typeface="TH SarabunPSK" pitchFamily="34" charset="-34"/>
                <a:ea typeface="+mj-ea"/>
                <a:cs typeface="TH SarabunPSK" pitchFamily="34" charset="-34"/>
              </a:rPr>
              <a:t>แผนปฏิบัติการแก้ไขปัญหาการประมง </a:t>
            </a:r>
            <a:r>
              <a:rPr lang="en-US" sz="4400" b="1" dirty="0">
                <a:solidFill>
                  <a:srgbClr val="FF0000"/>
                </a:solidFill>
                <a:latin typeface="TH SarabunPSK" pitchFamily="34" charset="-34"/>
                <a:ea typeface="+mj-ea"/>
                <a:cs typeface="TH SarabunPSK" pitchFamily="34" charset="-34"/>
              </a:rPr>
              <a:t>IUU </a:t>
            </a:r>
            <a:endParaRPr lang="th-TH" sz="4400" b="1" dirty="0">
              <a:solidFill>
                <a:srgbClr val="FF0000"/>
              </a:solidFill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lum bright="-12000" contrast="-36000"/>
          </a:blip>
          <a:srcRect/>
          <a:stretch>
            <a:fillRect/>
          </a:stretch>
        </p:blipFill>
        <p:spPr bwMode="auto">
          <a:xfrm>
            <a:off x="3203575" y="1341438"/>
            <a:ext cx="23050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071688" y="149225"/>
            <a:ext cx="4643437" cy="7699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th-TH" sz="4400" b="1">
                <a:latin typeface="TH SarabunPSK" pitchFamily="34" charset="-34"/>
                <a:cs typeface="TH SarabunPSK" pitchFamily="34" charset="-34"/>
              </a:rPr>
              <a:t>เอกสารแทนหนังสือเดินทาง</a:t>
            </a:r>
            <a:endParaRPr lang="th-TH" sz="4800" b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79388" y="981075"/>
            <a:ext cx="2519362" cy="244316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h-TH" b="1" u="sng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พม่า </a:t>
            </a:r>
          </a:p>
          <a:p>
            <a:pPr eaLnBrk="1" hangingPunct="1">
              <a:spcBef>
                <a:spcPct val="50000"/>
              </a:spcBef>
            </a:pPr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๑.หนังสือเดินทาง</a:t>
            </a:r>
          </a:p>
          <a:p>
            <a:pPr eaLnBrk="1" hangingPunct="1">
              <a:spcBef>
                <a:spcPct val="50000"/>
              </a:spcBef>
            </a:pPr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๒.บัตรผ่านแดน</a:t>
            </a:r>
          </a:p>
          <a:p>
            <a:pPr eaLnBrk="1" hangingPunct="1">
              <a:spcBef>
                <a:spcPct val="50000"/>
              </a:spcBef>
            </a:pPr>
            <a:r>
              <a:rPr lang="th-TH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๓.บัตรผ่านแดนชั่วคราว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6372225" y="914400"/>
            <a:ext cx="2519363" cy="2443163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h-TH" b="1" u="sng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ลาว</a:t>
            </a:r>
          </a:p>
          <a:p>
            <a:pPr eaLnBrk="1" hangingPunct="1">
              <a:spcBef>
                <a:spcPct val="50000"/>
              </a:spcBef>
            </a:pPr>
            <a:r>
              <a:rPr lang="th-TH" b="1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๑.หนังสือเดินทาง</a:t>
            </a:r>
          </a:p>
          <a:p>
            <a:pPr eaLnBrk="1" hangingPunct="1">
              <a:spcBef>
                <a:spcPct val="50000"/>
              </a:spcBef>
            </a:pPr>
            <a:r>
              <a:rPr lang="th-TH" b="1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๒.บัตรผ่านแดน</a:t>
            </a:r>
          </a:p>
          <a:p>
            <a:pPr eaLnBrk="1" hangingPunct="1">
              <a:spcBef>
                <a:spcPct val="50000"/>
              </a:spcBef>
            </a:pPr>
            <a:r>
              <a:rPr lang="th-TH" b="1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๓.บัตรผ่านแดนชั่วคราว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6410325" y="4200525"/>
            <a:ext cx="2519363" cy="2462213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th-TH" b="1" u="sng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กัมพูชา</a:t>
            </a:r>
            <a:endParaRPr lang="en-US" b="1" u="sng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th-TH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๑.หนังสือเดินทาง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th-TH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๒</a:t>
            </a:r>
            <a:r>
              <a:rPr lang="en-US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บัตรผ่านแดน</a:t>
            </a:r>
          </a:p>
          <a:p>
            <a:pPr eaLnBrk="1" hangingPunct="1">
              <a:spcBef>
                <a:spcPct val="50000"/>
              </a:spcBef>
              <a:defRPr/>
            </a:pPr>
            <a:endParaRPr lang="th-TH" b="1" dirty="0">
              <a:solidFill>
                <a:srgbClr val="FFFF00"/>
              </a:solidFill>
              <a:latin typeface="Angsana New" pitchFamily="18" charset="-34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1835150" y="4867275"/>
            <a:ext cx="1943100" cy="18018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h-TH" b="1" u="sng">
                <a:latin typeface="TH SarabunPSK" pitchFamily="34" charset="-34"/>
                <a:cs typeface="TH SarabunPSK" pitchFamily="34" charset="-34"/>
              </a:rPr>
              <a:t>มาเลเซีย</a:t>
            </a:r>
          </a:p>
          <a:p>
            <a:pPr eaLnBrk="1" hangingPunct="1">
              <a:spcBef>
                <a:spcPct val="50000"/>
              </a:spcBef>
            </a:pPr>
            <a:r>
              <a:rPr lang="th-TH" b="1">
                <a:latin typeface="TH SarabunPSK" pitchFamily="34" charset="-34"/>
                <a:cs typeface="TH SarabunPSK" pitchFamily="34" charset="-34"/>
              </a:rPr>
              <a:t>๑.หนังสือเดินทาง</a:t>
            </a:r>
          </a:p>
          <a:p>
            <a:pPr eaLnBrk="1" hangingPunct="1">
              <a:spcBef>
                <a:spcPct val="50000"/>
              </a:spcBef>
            </a:pPr>
            <a:r>
              <a:rPr lang="th-TH" b="1">
                <a:latin typeface="TH SarabunPSK" pitchFamily="34" charset="-34"/>
                <a:cs typeface="TH SarabunPSK" pitchFamily="34" charset="-34"/>
              </a:rPr>
              <a:t>๒.ใบเบิกทาง</a:t>
            </a:r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 rot="3177047">
            <a:off x="2339181" y="621507"/>
            <a:ext cx="504825" cy="1512888"/>
          </a:xfrm>
          <a:prstGeom prst="curvedRightArrow">
            <a:avLst>
              <a:gd name="adj1" fmla="val 59937"/>
              <a:gd name="adj2" fmla="val 11987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/>
          </a:p>
        </p:txBody>
      </p:sp>
      <p:sp>
        <p:nvSpPr>
          <p:cNvPr id="24585" name="AutoShape 9"/>
          <p:cNvSpPr>
            <a:spLocks noChangeArrowheads="1"/>
          </p:cNvSpPr>
          <p:nvPr/>
        </p:nvSpPr>
        <p:spPr bwMode="auto">
          <a:xfrm rot="-3323954">
            <a:off x="5503069" y="410369"/>
            <a:ext cx="549275" cy="1401763"/>
          </a:xfrm>
          <a:prstGeom prst="curvedLeftArrow">
            <a:avLst>
              <a:gd name="adj1" fmla="val 51040"/>
              <a:gd name="adj2" fmla="val 102081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/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 rot="1802478">
            <a:off x="5435600" y="3284538"/>
            <a:ext cx="1214438" cy="733425"/>
          </a:xfrm>
          <a:prstGeom prst="curvedDownArrow">
            <a:avLst>
              <a:gd name="adj1" fmla="val 33117"/>
              <a:gd name="adj2" fmla="val 6623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/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>
            <a:off x="3851275" y="4868863"/>
            <a:ext cx="733425" cy="1214437"/>
          </a:xfrm>
          <a:prstGeom prst="curvedLeftArrow">
            <a:avLst>
              <a:gd name="adj1" fmla="val 33117"/>
              <a:gd name="adj2" fmla="val 6623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1125538"/>
            <a:ext cx="9144000" cy="5732462"/>
          </a:xfrm>
          <a:solidFill>
            <a:schemeClr val="bg1"/>
          </a:solidFill>
        </p:spPr>
        <p:txBody>
          <a:bodyPr/>
          <a:lstStyle/>
          <a:p>
            <a:pPr algn="thaiDist"/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      </a:t>
            </a: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-26988"/>
            <a:ext cx="9144000" cy="1143001"/>
          </a:xfrm>
          <a:prstGeom prst="rect">
            <a:avLst/>
          </a:prstGeom>
          <a:solidFill>
            <a:srgbClr val="FFFF00"/>
          </a:solidFill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4400" b="1" dirty="0">
                <a:solidFill>
                  <a:srgbClr val="FF0000"/>
                </a:solidFill>
                <a:latin typeface="TH SarabunPSK" pitchFamily="34" charset="-34"/>
                <a:ea typeface="+mj-ea"/>
                <a:cs typeface="TH SarabunPSK" pitchFamily="34" charset="-34"/>
              </a:rPr>
              <a:t>แผนปฏิบัติการแก้ไขปัญหาการประมง </a:t>
            </a:r>
            <a:r>
              <a:rPr lang="en-US" sz="4400" b="1" dirty="0">
                <a:solidFill>
                  <a:srgbClr val="FF0000"/>
                </a:solidFill>
                <a:latin typeface="TH SarabunPSK" pitchFamily="34" charset="-34"/>
                <a:ea typeface="+mj-ea"/>
                <a:cs typeface="TH SarabunPSK" pitchFamily="34" charset="-34"/>
              </a:rPr>
              <a:t>IUU </a:t>
            </a:r>
            <a:endParaRPr lang="th-TH" sz="4400" b="1" dirty="0">
              <a:solidFill>
                <a:srgbClr val="FF0000"/>
              </a:solidFill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0" y="1125538"/>
            <a:ext cx="9144000" cy="5076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5760" indent="-256032" algn="thaiDist" eaLnBrk="1" fontAlgn="auto" hangingPunct="1">
              <a:spcAft>
                <a:spcPts val="0"/>
              </a:spcAft>
              <a:defRPr/>
            </a:pPr>
            <a:r>
              <a:rPr lang="th-TH" b="1" dirty="0"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ประกอบด้วยแผนงานหลัก </a:t>
            </a:r>
            <a:r>
              <a:rPr lang="th-TH" sz="36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6 แผนงาน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ได้แก่</a:t>
            </a:r>
          </a:p>
          <a:p>
            <a:pPr marL="624078" indent="-514350" algn="thaiDist" eaLnBrk="1" fontAlgn="auto" hangingPunct="1"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H SarabunPSK" pitchFamily="34" charset="-34"/>
                <a:cs typeface="TH SarabunPSK" pitchFamily="34" charset="-34"/>
              </a:rPr>
              <a:t>  ๑.  การจดทะเบียนเรือประมงและออกใบอนุญาตทำการประมง</a:t>
            </a:r>
          </a:p>
          <a:p>
            <a:pPr marL="624078" indent="-514350" algn="thaiDist" eaLnBrk="1" fontAlgn="auto" hangingPunct="1">
              <a:spcAft>
                <a:spcPts val="0"/>
              </a:spcAft>
              <a:defRPr/>
            </a:pPr>
            <a:r>
              <a:rPr lang="th-TH" sz="36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๒.  การควบคุมและเฝ้าระวังการทำประมง</a:t>
            </a:r>
          </a:p>
          <a:p>
            <a:pPr marL="365760" indent="-256032" algn="thaiDist" eaLnBrk="1" fontAlgn="auto" hangingPunct="1">
              <a:spcAft>
                <a:spcPts val="0"/>
              </a:spcAft>
              <a:defRPr/>
            </a:pPr>
            <a:r>
              <a:rPr lang="th-TH" sz="36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  ๓.  การจัดทำระบบติดตามตำแหน่งเรือ (</a:t>
            </a:r>
            <a:r>
              <a:rPr lang="en-US" sz="36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VMS)</a:t>
            </a:r>
          </a:p>
          <a:p>
            <a:pPr marL="365760" indent="-256032" algn="thaiDist" eaLnBrk="1" fontAlgn="auto" hangingPunct="1">
              <a:spcAft>
                <a:spcPts val="0"/>
              </a:spcAft>
              <a:defRPr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 ๔.  การปรับปรุงระบบการตรวจสอบย้อนกลับ (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Traceability)</a:t>
            </a:r>
          </a:p>
          <a:p>
            <a:pPr marL="365760" indent="-256032" algn="thaiDist" eaLnBrk="1" fontAlgn="auto" hangingPunct="1">
              <a:spcAft>
                <a:spcPts val="0"/>
              </a:spcAft>
              <a:defRPr/>
            </a:pPr>
            <a:r>
              <a:rPr lang="th-TH" sz="3600" b="1" dirty="0">
                <a:solidFill>
                  <a:srgbClr val="336600"/>
                </a:solidFill>
                <a:latin typeface="TH SarabunPSK" pitchFamily="34" charset="-34"/>
                <a:cs typeface="TH SarabunPSK" pitchFamily="34" charset="-34"/>
              </a:rPr>
              <a:t>  ๕.  การปรับปรุงพระราชบัญญัติการประมงและกฎหมายลำดับรอง</a:t>
            </a:r>
          </a:p>
          <a:p>
            <a:pPr marL="365760" indent="-256032" algn="thaiDist" eaLnBrk="1" fontAlgn="auto" hangingPunct="1"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  ๖.  การจัดทำแผนระดับชาติในการป้องกัน ยับยั้ง และขจัดการทำ   </a:t>
            </a:r>
          </a:p>
          <a:p>
            <a:pPr marL="365760" indent="-256032" algn="thaiDist" eaLnBrk="1" fontAlgn="auto" hangingPunct="1"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       ประมงที่ผิด กฎหมาย ขาดการรายงานและไร้การควบคุม 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  </a:t>
            </a:r>
          </a:p>
          <a:p>
            <a:pPr marL="365760" indent="-256032" algn="thaiDist" eaLnBrk="1" fontAlgn="auto" hangingPunct="1"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       National Plan of Action – IUU (NPOA-IUU)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1125538"/>
            <a:ext cx="9144000" cy="5732462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365760" indent="-256032" algn="thaiDist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th-TH" sz="3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มาตรการในแผนปฏิบัติการแก้ไขปัญหาการค้ามนุษย์ในภาคประมง  จำนวน ๖ ด้าน</a:t>
            </a:r>
          </a:p>
          <a:p>
            <a:pPr marL="514350" indent="-514350">
              <a:buFont typeface="Wingdings 3" pitchFamily="18" charset="2"/>
              <a:buNone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	๑. มาตรการสกัดกั้น</a:t>
            </a:r>
          </a:p>
          <a:p>
            <a:pPr marL="514350" indent="-514350">
              <a:buFont typeface="Wingdings 3" pitchFamily="18" charset="2"/>
              <a:buNone/>
              <a:defRPr/>
            </a:pPr>
            <a:r>
              <a:rPr lang="th-TH" sz="3600" b="1" dirty="0" smtClean="0">
                <a:solidFill>
                  <a:schemeClr val="accent6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	๒. มาตรการป้องกัน</a:t>
            </a:r>
          </a:p>
          <a:p>
            <a:pPr marL="514350" indent="-514350">
              <a:buFont typeface="Wingdings 3" pitchFamily="18" charset="2"/>
              <a:buNone/>
              <a:defRPr/>
            </a:pPr>
            <a:r>
              <a:rPr lang="th-TH" sz="36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	๓. มาตรการปราบปราม</a:t>
            </a:r>
          </a:p>
          <a:p>
            <a:pPr marL="514350" indent="-514350">
              <a:buFont typeface="Wingdings 3" pitchFamily="18" charset="2"/>
              <a:buNone/>
              <a:defRPr/>
            </a:pPr>
            <a:r>
              <a:rPr lang="th-TH" sz="3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	๔. มาตรการสืบสวนขยายผล</a:t>
            </a:r>
          </a:p>
          <a:p>
            <a:pPr marL="514350" indent="-514350">
              <a:buFont typeface="Wingdings 3" pitchFamily="18" charset="2"/>
              <a:buNone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	๕. มาตรการเพิ่มประสิทธิภาพในการอำนวยความยุติธรรมทางอาญา</a:t>
            </a:r>
          </a:p>
          <a:p>
            <a:pPr marL="514350" indent="-514350">
              <a:buFont typeface="Wingdings 3" pitchFamily="18" charset="2"/>
              <a:buNone/>
              <a:defRPr/>
            </a:pPr>
            <a:r>
              <a:rPr lang="th-TH" sz="36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	๖. มาตรการเชื่อมโยงข้อมูลกับหน่วยต่างๆที่เกี่ยวข้อง ทั้งทางบก    </a:t>
            </a:r>
          </a:p>
          <a:p>
            <a:pPr marL="514350" indent="-514350">
              <a:buFont typeface="Wingdings 3" pitchFamily="18" charset="2"/>
              <a:buNone/>
              <a:defRPr/>
            </a:pPr>
            <a:r>
              <a:rPr lang="th-TH" sz="36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         และทางทะเล</a:t>
            </a:r>
          </a:p>
          <a:p>
            <a:pPr marL="365760" indent="-256032" algn="thaiDist" fontAlgn="auto">
              <a:spcAft>
                <a:spcPts val="0"/>
              </a:spcAft>
              <a:buFont typeface="Wingdings 3"/>
              <a:buChar char=""/>
              <a:defRPr/>
            </a:pP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-26988"/>
            <a:ext cx="9144000" cy="1143001"/>
          </a:xfrm>
          <a:prstGeom prst="rect">
            <a:avLst/>
          </a:prstGeom>
          <a:solidFill>
            <a:srgbClr val="FFFF00"/>
          </a:solidFill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4400" b="1" dirty="0">
                <a:solidFill>
                  <a:srgbClr val="FF0000"/>
                </a:solidFill>
                <a:latin typeface="TH SarabunPSK" pitchFamily="34" charset="-34"/>
                <a:ea typeface="+mj-ea"/>
                <a:cs typeface="TH SarabunPSK" pitchFamily="34" charset="-34"/>
              </a:rPr>
              <a:t>แผนปฏิบัติการแก้ไขปัญหาการประมง </a:t>
            </a:r>
            <a:r>
              <a:rPr lang="en-US" sz="4400" b="1" dirty="0">
                <a:solidFill>
                  <a:srgbClr val="FF0000"/>
                </a:solidFill>
                <a:latin typeface="TH SarabunPSK" pitchFamily="34" charset="-34"/>
                <a:ea typeface="+mj-ea"/>
                <a:cs typeface="TH SarabunPSK" pitchFamily="34" charset="-34"/>
              </a:rPr>
              <a:t>IUU </a:t>
            </a:r>
            <a:endParaRPr lang="th-TH" sz="4400" b="1" dirty="0">
              <a:solidFill>
                <a:srgbClr val="FF0000"/>
              </a:solidFill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3"/>
          <p:cNvSpPr>
            <a:spLocks noGrp="1"/>
          </p:cNvSpPr>
          <p:nvPr>
            <p:ph type="ctrTitle"/>
          </p:nvPr>
        </p:nvSpPr>
        <p:spPr>
          <a:xfrm>
            <a:off x="0" y="2132856"/>
            <a:ext cx="9144000" cy="2304256"/>
          </a:xfrm>
          <a:solidFill>
            <a:srgbClr val="002060"/>
          </a:solidFill>
        </p:spPr>
        <p:txBody>
          <a:bodyPr>
            <a:normAutofit fontScale="90000"/>
          </a:bodyPr>
          <a:lstStyle/>
          <a:p>
            <a:pPr marL="514350" indent="-514350">
              <a:defRPr/>
            </a:pPr>
            <a:r>
              <a:rPr lang="th-TH" sz="53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br>
              <a:rPr lang="th-TH" sz="53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3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53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3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       </a:t>
            </a:r>
            <a:r>
              <a:rPr lang="th-TH" sz="53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พ.ร.บ.ป้องกันและปราบปราม             การค้ามนุษย์(ฉบับที่ ๒) พ.ศ.๒๕๕๘                 และอนุบัญญัติที่เกี่ยวข้อง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2160240"/>
          </a:xfrm>
          <a:solidFill>
            <a:srgbClr val="002060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พ.ร.บ.ป้องกันและปราบปรามการค้ามนุษย์(ฉบับที่ ๒)</a:t>
            </a:r>
            <a:br>
              <a:rPr lang="th-TH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พ.ศ.๒๕๕๘</a:t>
            </a:r>
            <a:endParaRPr lang="th-TH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4451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0" y="1989138"/>
            <a:ext cx="9144000" cy="4868862"/>
          </a:xfrm>
          <a:solidFill>
            <a:schemeClr val="tx1"/>
          </a:solidFill>
        </p:spPr>
        <p:txBody>
          <a:bodyPr/>
          <a:lstStyle/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๑.    ม.๑๓/๑ คุ้มครองผู้แจ้งว่ามีการกระทำความผิดตามพ.ร.บ.ป้องกันและปราบปรามการค้ามนุษย์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๒.	ม.๑๖/๑ ให้ นรม.ออกประกาศกำหนดมาตรการป้องกันและปราบปรามการค้ามนุษย์ในสถานประกอบการ โรงงาน หรือยานพาหนะ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2160240"/>
          </a:xfrm>
          <a:solidFill>
            <a:srgbClr val="002060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พ.ร.บ.ป้องกันและปราบปรามการค้ามนุษย์(ฉบับที่ ๒)</a:t>
            </a:r>
            <a:b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พ.ศ.๒๕๕๘</a:t>
            </a:r>
            <a:endParaRPr lang="th-TH" sz="4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5475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0" y="1989138"/>
            <a:ext cx="9144000" cy="4868862"/>
          </a:xfrm>
          <a:solidFill>
            <a:schemeClr val="tx1"/>
          </a:solidFill>
        </p:spPr>
        <p:txBody>
          <a:bodyPr/>
          <a:lstStyle/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๓.	ม.๑๖/๒ กรณีพนักงานเจ้าหน้าที่ตรวจพบว่ามีการฝ่าฝืนหรือไม่ปฏิบัติตามมาตรการฯหรือพบการกระทำผิด          ในสถานประกอบการ โรงงาน หรือยานพาหนะ            หากเจ้าของ ผู้ครอบครอง หรือผู้ดำเนินการกิจการ          ไม่สามารถชี้แจงหรือพิสูจน์ให้คณะอนุกรรมการเชื่อได้ว่าตนได้ใช้ความระมัดระวังตามสมควรแก่กรณีแล้ว            ให้คณะอนุกรรมการมีอำนาจสั่งอย่างหนึ่งอย่างใด ดังนี้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2160240"/>
          </a:xfrm>
          <a:solidFill>
            <a:srgbClr val="002060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พ.ร.บ.ป้องกันและปราบปรามการค้ามนุษย์(ฉบับที่ ๒)</a:t>
            </a:r>
            <a:b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พ.ศ.๒๕๕๘</a:t>
            </a:r>
            <a:endParaRPr lang="th-TH" sz="4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6499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0" y="1989138"/>
            <a:ext cx="9144000" cy="4868862"/>
          </a:xfrm>
          <a:solidFill>
            <a:schemeClr val="tx1"/>
          </a:solidFill>
        </p:spPr>
        <p:txBody>
          <a:bodyPr/>
          <a:lstStyle/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(๑) ปิดสถานประกอบกิจการหรือโรงงานชั่วคราว	    (๒) พักใช้ใบอนุญาตประกอบการสำหรับการประกอบธุรกิจ หรือโรงงาน						             (๓) ห้ามใช้ยานพาหนะเป็นการชั่วคราว			     (๔) ดำเนินมาตรการที่จำเป็นเพื่อป้องกันมิให้มีการ     กระทำผิดเกิดขึ้นอีก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ทั้งนี้ การสั่ง(๑) (๒) และ(๓) ต้องไม่เกินครั้งละ๓๐วัน นับแต่วันที่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เจ้าของ ผู้ครอบครอง หรือผู้ดำเนินการกิจการได้รับทราบคำสั่ง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2160240"/>
          </a:xfrm>
          <a:solidFill>
            <a:srgbClr val="002060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พ.ร.บ.ป้องกันและปราบปรามการค้ามนุษย์(ฉบับที่ ๒)</a:t>
            </a:r>
            <a:b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พ.ศ.๒๕๕๘</a:t>
            </a:r>
            <a:endParaRPr lang="th-TH" sz="4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752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0" y="1989138"/>
            <a:ext cx="9144000" cy="4868862"/>
          </a:xfrm>
          <a:solidFill>
            <a:schemeClr val="tx1"/>
          </a:solidFill>
        </p:spPr>
        <p:txBody>
          <a:bodyPr/>
          <a:lstStyle/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๔.	ม.๕๓/๑ เพิ่มโทษผู้กระทำความผิดฐานค้ามนุษย์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๕.	ม.๕๓/๒ เจ้าของ ผู้ครอบครอง หรือผู้ดำเนินการกิจการ          สถานประกอบกิจการ โรงงาน หรือยานพาหนะ ฝ่าฝืน      ไม่ปฏิบัติตามกฎหมาย ต้องระวางโทษจำคุกไม่เกิน ๖ เดือนหรือปรับตั้งแต่ ๑๐,๐๐๐ บาทถึง ๑๐๐,๐๐๐ บาท หรือ    ทั้งจำทั้งปรับ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2160240"/>
          </a:xfrm>
          <a:solidFill>
            <a:srgbClr val="002060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b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b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				ประกาศสำนักนายกรัฐมนตรี 	เรื่อง มาตรการป้องกันและปราบปรามการค้ามนุษย์ในสถานประกอบกิจการ โรงงาน และยานพาหนะ</a:t>
            </a:r>
            <a:endParaRPr lang="th-TH" sz="4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8547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0" y="1989138"/>
            <a:ext cx="9144000" cy="4868862"/>
          </a:xfrm>
          <a:solidFill>
            <a:schemeClr val="tx1"/>
          </a:solidFill>
        </p:spPr>
        <p:txBody>
          <a:bodyPr/>
          <a:lstStyle/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ข้อ ๑.ให้สถานที่ที่ใช้ในการประกอบกิจการ โรงงาน และ  ยานพาหนะ ดังต่อไปนี้ อยู่ภายใต้บังคับของมาตรการ      ในการป้องกันและปราบปรามการค้ามนุษย์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(๑) สถานบริการตามกฎหมายว่าด้วยสถานบริการ	     (๒) โรงแรมว่าด้วยกฎหมายโรงแรม 			     (๓) อาคารที่พักอาศัยในเชิงพาณิชย์ประเภทหอพัก      อาคารชุด หรือเกสต์เฮาส์ที่ให้ผู้อื่นเช่า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2160240"/>
          </a:xfrm>
          <a:solidFill>
            <a:srgbClr val="002060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b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b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				ประกาศสำนักนายกรัฐมนตรี 	เรื่อง มาตรการป้องกันและปราบปรามการค้ามนุษย์ในสถานประกอบกิจการ โรงงาน และยานพาหนะ</a:t>
            </a:r>
            <a:endParaRPr lang="th-TH" sz="4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9571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0" y="1989138"/>
            <a:ext cx="9144000" cy="4868862"/>
          </a:xfrm>
          <a:solidFill>
            <a:schemeClr val="tx1"/>
          </a:solidFill>
        </p:spPr>
        <p:txBody>
          <a:bodyPr/>
          <a:lstStyle/>
          <a:p>
            <a:pPr marL="914400" indent="-914400" algn="thaiDist" eaLnBrk="1" hangingPunct="1">
              <a:spcBef>
                <a:spcPct val="0"/>
              </a:spcBef>
            </a:pPr>
            <a:endParaRPr lang="th-TH" sz="4000" b="1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(๔) โรงงานตามกฎหมายว่าด้วยโรงงาน		            (๕) เรือประมงต่างประเทศที่เข้ามาในน่านน้ำไทย หรือ     เรือตามกฎหมายว่าด้วยการเดินเรือในน่านน้ำไทย ยกเว้นเรือที่เดินด้วยกรรเชียง แจว หรือพาย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2160240"/>
          </a:xfrm>
          <a:solidFill>
            <a:srgbClr val="002060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b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b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				ประกาศสำนักนายกรัฐมนตรี 	เรื่อง มาตรการป้องกันและปราบปรามการค้ามนุษย์ในสถานประกอบกิจการ โรงงาน และยานพาหนะ</a:t>
            </a:r>
            <a:endParaRPr lang="th-TH" sz="4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0595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0" y="1989138"/>
            <a:ext cx="9144000" cy="4868862"/>
          </a:xfrm>
          <a:solidFill>
            <a:schemeClr val="tx1"/>
          </a:solidFill>
        </p:spPr>
        <p:txBody>
          <a:bodyPr/>
          <a:lstStyle/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ข้อ ๒.ให้เจ้าของ ผู้ครอบครอง หรือผู้ดำเนินกิจการ โรงงาน และ  ยานพาหนะตามข้อ ๑.ต้องปฏิบัติ ดังต่อไปนี้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(๑) ชี้แจงหรือจัดให้มีการอบรมลูกจ้างของตนเกี่ยวกับการคุ้มครองสวัสดิภาพผู้เสียหายจากการค้ามนุษย์ตามที่พม.กำหนด อย่างน้อยปีละครั้ง	                                    (๒) อนุญาตให้ใช้เครื่องมือติดต่อสื่อสารระหว่างลูกจ้างกับบุคคลภายนอก			     	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1754188"/>
          </a:xfrm>
          <a:prstGeom prst="rect">
            <a:avLst/>
          </a:prstGeom>
          <a:solidFill>
            <a:srgbClr val="FFFF00"/>
          </a:solidFill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3400" indent="-533400" eaLnBrk="1" hangingPunct="1">
              <a:spcBef>
                <a:spcPct val="50000"/>
              </a:spcBef>
            </a:pPr>
            <a:r>
              <a:rPr lang="th-TH" sz="5400" b="1">
                <a:latin typeface="TH SarabunPSK" pitchFamily="34" charset="-34"/>
                <a:cs typeface="TH SarabunPSK" pitchFamily="34" charset="-34"/>
              </a:rPr>
              <a:t>การลักลอบขนคนเข้าเมือง (</a:t>
            </a:r>
            <a:r>
              <a:rPr lang="en-US" sz="4800" b="1">
                <a:latin typeface="TH SarabunPSK" pitchFamily="34" charset="-34"/>
                <a:cs typeface="TH SarabunPSK" pitchFamily="34" charset="-34"/>
              </a:rPr>
              <a:t>People </a:t>
            </a:r>
            <a:r>
              <a:rPr lang="en-US" sz="4800" b="1" u="sng">
                <a:latin typeface="TH SarabunPSK" pitchFamily="34" charset="-34"/>
                <a:cs typeface="TH SarabunPSK" pitchFamily="34" charset="-34"/>
              </a:rPr>
              <a:t>Smuggling</a:t>
            </a:r>
            <a:r>
              <a:rPr lang="en-US" sz="4800" b="1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800" b="1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marL="533400" indent="-533400" eaLnBrk="1" hangingPunct="1">
              <a:spcBef>
                <a:spcPct val="50000"/>
              </a:spcBef>
            </a:pPr>
            <a:endParaRPr lang="th-TH" sz="3600" u="sng">
              <a:latin typeface="Angsana New" pitchFamily="18" charset="-34"/>
              <a:cs typeface="JasmineUPC" pitchFamily="18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0" y="1196975"/>
            <a:ext cx="9144000" cy="56610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th-TH" sz="4400" b="1" u="sng" dirty="0">
              <a:solidFill>
                <a:schemeClr val="tx1"/>
              </a:solidFill>
            </a:endParaRPr>
          </a:p>
          <a:p>
            <a:pPr eaLnBrk="1" hangingPunct="1">
              <a:defRPr/>
            </a:pPr>
            <a:endParaRPr lang="th-TH" sz="4400" b="1" u="sng" dirty="0">
              <a:solidFill>
                <a:schemeClr val="tx1"/>
              </a:solidFill>
            </a:endParaRPr>
          </a:p>
          <a:p>
            <a:pPr algn="thaiDist" eaLnBrk="1" hangingPunct="1">
              <a:defRPr/>
            </a:pPr>
            <a:r>
              <a:rPr lang="th-TH" sz="4400" b="1" u="sng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วิธีการ</a:t>
            </a:r>
            <a:r>
              <a:rPr lang="th-TH" sz="4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- มนุษย์เดินทางจากประเทศหนึ่งไปยัง                	         อีกประเทศหนึ่ง โดยตนเองหรือ             	         มีกระบวนการนำพา </a:t>
            </a:r>
          </a:p>
          <a:p>
            <a:pPr eaLnBrk="1" hangingPunct="1">
              <a:defRPr/>
            </a:pPr>
            <a:r>
              <a:rPr lang="th-TH" sz="4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       -  </a:t>
            </a:r>
            <a:r>
              <a:rPr lang="th-TH" sz="4400" b="1" u="sng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อาจจะมีการเสียค่าใช้จ่ายในการเดินทาง</a:t>
            </a:r>
          </a:p>
          <a:p>
            <a:pPr eaLnBrk="1" hangingPunct="1">
              <a:defRPr/>
            </a:pPr>
            <a:r>
              <a:rPr lang="th-TH" sz="4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       -  </a:t>
            </a:r>
            <a:r>
              <a:rPr lang="th-TH" sz="4400" b="1" u="sng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อาจจะมีการใช้เอกสารการเดินทางปลอม</a:t>
            </a:r>
          </a:p>
          <a:p>
            <a:pPr algn="thaiDist" eaLnBrk="1" hangingPunct="1">
              <a:defRPr/>
            </a:pPr>
            <a:r>
              <a:rPr lang="th-TH" sz="4400" b="1" u="sng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เป้าหมาย</a:t>
            </a:r>
            <a:r>
              <a:rPr lang="th-TH" sz="4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- </a:t>
            </a:r>
            <a:r>
              <a:rPr lang="th-TH" sz="4400" b="1" dirty="0">
                <a:solidFill>
                  <a:srgbClr val="005426"/>
                </a:solidFill>
                <a:latin typeface="TH SarabunPSK" pitchFamily="34" charset="-34"/>
                <a:cs typeface="TH SarabunPSK" pitchFamily="34" charset="-34"/>
              </a:rPr>
              <a:t>เพื่อการโยกย้ายถิ่นฐานจากประเทศของ               	         ตนเองไปอยู่อีกประเทศหนึ่ง</a:t>
            </a:r>
          </a:p>
          <a:p>
            <a:pPr eaLnBrk="1" hangingPunct="1">
              <a:defRPr/>
            </a:pPr>
            <a:r>
              <a:rPr lang="th-TH" sz="4400" b="1" dirty="0">
                <a:solidFill>
                  <a:schemeClr val="tx1"/>
                </a:solidFill>
              </a:rPr>
              <a:t>               </a:t>
            </a:r>
            <a:endParaRPr lang="th-TH" sz="4400" b="1" u="sng" dirty="0">
              <a:solidFill>
                <a:schemeClr val="tx1"/>
              </a:solidFill>
            </a:endParaRPr>
          </a:p>
          <a:p>
            <a:pPr algn="ctr" eaLnBrk="1" hangingPunct="1">
              <a:defRPr/>
            </a:pPr>
            <a:endParaRPr lang="th-TH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2160240"/>
          </a:xfrm>
          <a:solidFill>
            <a:srgbClr val="002060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b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b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				ประกาศสำนักนายกรัฐมนตรี 	เรื่อง มาตรการป้องกันและปราบปรามการค้ามนุษย์ในสถานประกอบกิจการ โรงงาน และยานพาหนะ</a:t>
            </a:r>
            <a:endParaRPr lang="th-TH" sz="4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1619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0" y="1989138"/>
            <a:ext cx="9144000" cy="4868862"/>
          </a:xfrm>
          <a:solidFill>
            <a:schemeClr val="tx1"/>
          </a:solidFill>
        </p:spPr>
        <p:txBody>
          <a:bodyPr/>
          <a:lstStyle/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(๓) ตรวจสอบและให้ความช่วยเหลือ ในกรณีลูกจ้าง     กล่าวอ้างว่ามีการใช้กำลังบังคับหรือทำร้ายเพื่อ</a:t>
            </a:r>
            <a:r>
              <a:rPr lang="th-TH" sz="4000" b="1" u="sng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กระทำ            ความผิดฐานค้ามนุษย์</a:t>
            </a: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				            (๔) อำนวยความสะดวกแก่พนักงานเจ้าหน้าที่ในการเข้าไป            ในสถานประกอบกิจการ โรงงาน หรือยานพาหนะ            ที่ตนเป็นเจ้าของ ผู้ครอบครอง หรือผู้ดำเนินกิจการตาม           กฎหมายว่าด้วยการปป.ค้ามนุษย์ เมื่อมีเหตุอันควรเชื่อ            ได้ว่ามีการค้ามนุษย์ หรือเพื่อพบและช่วยผู้เสียหาย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2160240"/>
          </a:xfrm>
          <a:solidFill>
            <a:srgbClr val="002060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b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b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				ประกาศสำนักนายกรัฐมนตรี 	เรื่อง มาตรการป้องกันและปราบปรามการค้ามนุษย์ในสถานประกอบกิจการ โรงงาน และยานพาหนะ</a:t>
            </a:r>
            <a:endParaRPr lang="th-TH" sz="4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264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0" y="1989138"/>
            <a:ext cx="9144000" cy="4868862"/>
          </a:xfrm>
          <a:solidFill>
            <a:schemeClr val="tx1"/>
          </a:solidFill>
        </p:spPr>
        <p:txBody>
          <a:bodyPr/>
          <a:lstStyle/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(๕) ควบคุม สอดส่อง และดูแล ไม่ให้มี</a:t>
            </a:r>
            <a:r>
              <a:rPr lang="th-TH" sz="4000" b="1" u="sng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การกระทำความผิดฐานค้ามนุษย์</a:t>
            </a: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ในหรือบริเวณสถานประกอบกิจการ โรงงานหรือยานพาหนะ ที่ตนเป็นเจ้าของ ผู้ครอบครอง หรือ         ผู้ดำเนินกิจการ			     	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2160240"/>
          </a:xfrm>
          <a:solidFill>
            <a:srgbClr val="002060"/>
          </a:solidFill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b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b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					ประกาศสำนักนายกรัฐมนตรี 	เรื่อง มาตรการป้องกันและปราบปรามการค้ามนุษย์ในสถานประกอบกิจการ โรงงาน และยานพาหนะ</a:t>
            </a:r>
            <a:endParaRPr lang="th-TH" sz="4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3667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0" y="1989138"/>
            <a:ext cx="9144000" cy="4868862"/>
          </a:xfrm>
          <a:solidFill>
            <a:schemeClr val="tx1"/>
          </a:solidFill>
        </p:spPr>
        <p:txBody>
          <a:bodyPr/>
          <a:lstStyle/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(๖) แจ้งพนักงานเจ้าหน้าที่ เมื่อพบว่ามี</a:t>
            </a:r>
            <a:r>
              <a:rPr lang="th-TH" sz="4000" b="1" u="sng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การกระทำความผิดฐานค้ามนุษย์ </a:t>
            </a: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หรือให้ข้อมูลข่าวสาร หรือพฤติการณ์ต่างๆของบุคคลซึ่งมีเหตุอันควรสงสัยหรือควรเชื่อได้ว่าจะกระทำความผิดฐานค้ามนุษย์ ในสถานประกอบกิจการ โรงงงาน ยานพาหนะที่ตนเป็นเจ้าของ ผู้ครอบครอง หรือผู้ดำเนินกิจการ</a:t>
            </a:r>
          </a:p>
          <a:p>
            <a:pPr marL="914400" indent="-914400" algn="thaiDist" eaLnBrk="1" hangingPunct="1">
              <a:spcBef>
                <a:spcPct val="0"/>
              </a:spcBef>
            </a:pPr>
            <a:r>
              <a:rPr lang="th-TH" sz="4000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ข้อ ๓. ประกาศใช้บังคับเมื่อพ้นกำหนด ๓๐ วัน นับแต่วันประกาศในราชกิจจานุเบกษา (ประกาศเมื่อ ๑๙ พ.ย.๒๕๕๘)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3"/>
          <p:cNvSpPr>
            <a:spLocks noGrp="1"/>
          </p:cNvSpPr>
          <p:nvPr>
            <p:ph type="ctrTitle"/>
          </p:nvPr>
        </p:nvSpPr>
        <p:spPr>
          <a:xfrm>
            <a:off x="0" y="2132856"/>
            <a:ext cx="9144000" cy="2304256"/>
          </a:xfrm>
          <a:solidFill>
            <a:srgbClr val="002060"/>
          </a:solidFill>
        </p:spPr>
        <p:txBody>
          <a:bodyPr>
            <a:normAutofit fontScale="90000"/>
          </a:bodyPr>
          <a:lstStyle/>
          <a:p>
            <a:pPr marL="514350" indent="-514350">
              <a:defRPr/>
            </a:pPr>
            <a:r>
              <a:rPr lang="th-TH" sz="53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br>
              <a:rPr lang="th-TH" sz="53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3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53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300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       </a:t>
            </a:r>
            <a:r>
              <a:rPr lang="th-TH" sz="53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พ.ร.บ.ป้องกันและปราบปรามการค้ามนุษย์   พ.ศ.๒๕๕๑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ตัวยึดเนื้อหา 1"/>
          <p:cNvSpPr>
            <a:spLocks noGrp="1"/>
          </p:cNvSpPr>
          <p:nvPr>
            <p:ph sz="half" idx="1"/>
          </p:nvPr>
        </p:nvSpPr>
        <p:spPr>
          <a:xfrm>
            <a:off x="0" y="836613"/>
            <a:ext cx="4787900" cy="6021387"/>
          </a:xfrm>
          <a:solidFill>
            <a:srgbClr val="C00000"/>
          </a:solidFill>
        </p:spPr>
        <p:txBody>
          <a:bodyPr/>
          <a:lstStyle/>
          <a:p>
            <a:pPr>
              <a:buFont typeface="Wingdings 3" pitchFamily="18" charset="2"/>
              <a:buNone/>
            </a:pPr>
            <a:r>
              <a:rPr lang="th-TH" sz="3600" b="1" smtClean="0"/>
              <a:t>    </a:t>
            </a:r>
            <a:r>
              <a:rPr lang="th-TH" sz="3600" b="1" u="sng" smtClean="0"/>
              <a:t>พ.ร.บ.ที่มีโทษทางอาญา</a:t>
            </a:r>
          </a:p>
          <a:p>
            <a:pPr>
              <a:buFont typeface="Wingdings 3" pitchFamily="18" charset="2"/>
              <a:buNone/>
            </a:pPr>
            <a:r>
              <a:rPr lang="th-TH" b="1" smtClean="0"/>
              <a:t>	- บทนิยาม (ม.๔)  - ผู้รักษาการ (ม.๕)</a:t>
            </a:r>
          </a:p>
          <a:p>
            <a:pPr>
              <a:buFont typeface="Wingdings 3" pitchFamily="18" charset="2"/>
              <a:buNone/>
            </a:pPr>
            <a:r>
              <a:rPr lang="th-TH" b="1" smtClean="0"/>
              <a:t>	- หมวด ๑ ทั่วไป</a:t>
            </a:r>
          </a:p>
          <a:p>
            <a:pPr>
              <a:buFont typeface="Wingdings 3" pitchFamily="18" charset="2"/>
              <a:buNone/>
            </a:pPr>
            <a:r>
              <a:rPr lang="th-TH" b="1" smtClean="0"/>
              <a:t>	   - ม.๖ ความผิดฐานค้ามนุษย์</a:t>
            </a:r>
          </a:p>
          <a:p>
            <a:pPr>
              <a:buFont typeface="Wingdings 3" pitchFamily="18" charset="2"/>
              <a:buNone/>
            </a:pPr>
            <a:r>
              <a:rPr lang="th-TH" b="1" smtClean="0"/>
              <a:t>	   - ม ๗. ผู้สนับสนุน ช่วยเหลือฯ</a:t>
            </a:r>
          </a:p>
          <a:p>
            <a:pPr>
              <a:buFont typeface="Wingdings 3" pitchFamily="18" charset="2"/>
              <a:buNone/>
            </a:pPr>
            <a:r>
              <a:rPr lang="th-TH" b="1" smtClean="0"/>
              <a:t>	   - ม. ๘ </a:t>
            </a:r>
            <a:r>
              <a:rPr lang="th-TH" b="1" u="sng" smtClean="0"/>
              <a:t>ตระเตรียม</a:t>
            </a:r>
            <a:r>
              <a:rPr lang="th-TH" b="1" smtClean="0"/>
              <a:t> - ม.๙ สมคบ</a:t>
            </a:r>
          </a:p>
          <a:p>
            <a:pPr>
              <a:buFont typeface="Wingdings 3" pitchFamily="18" charset="2"/>
              <a:buNone/>
            </a:pPr>
            <a:r>
              <a:rPr lang="th-TH" b="1" smtClean="0"/>
              <a:t>	   - ม.๑๐ </a:t>
            </a:r>
            <a:r>
              <a:rPr lang="th-TH" b="1" u="sng" smtClean="0"/>
              <a:t>องค์กรอาชญากรรม</a:t>
            </a:r>
          </a:p>
          <a:p>
            <a:pPr>
              <a:buFont typeface="Wingdings 3" pitchFamily="18" charset="2"/>
              <a:buNone/>
            </a:pPr>
            <a:r>
              <a:rPr lang="th-TH" b="1" smtClean="0"/>
              <a:t>	   - ม.๑๑ </a:t>
            </a:r>
            <a:r>
              <a:rPr lang="th-TH" b="1" u="sng" smtClean="0"/>
              <a:t>รับโทษในราชอาณาจักร</a:t>
            </a:r>
          </a:p>
          <a:p>
            <a:pPr>
              <a:buFont typeface="Wingdings 3" pitchFamily="18" charset="2"/>
              <a:buNone/>
            </a:pPr>
            <a:r>
              <a:rPr lang="th-TH" b="1" smtClean="0"/>
              <a:t>	   - ม.๑๒ </a:t>
            </a:r>
            <a:r>
              <a:rPr lang="th-TH" b="1" u="sng" smtClean="0"/>
              <a:t>เจ้าพนักงาน </a:t>
            </a:r>
          </a:p>
          <a:p>
            <a:pPr>
              <a:buFont typeface="Wingdings 3" pitchFamily="18" charset="2"/>
              <a:buNone/>
            </a:pPr>
            <a:r>
              <a:rPr lang="th-TH" b="1" smtClean="0"/>
              <a:t>      - ม.๑๓ </a:t>
            </a:r>
            <a:r>
              <a:rPr lang="th-TH" b="1" u="sng" smtClean="0"/>
              <a:t>สส.,สว.,ท้องถิ่น ฯ</a:t>
            </a:r>
          </a:p>
          <a:p>
            <a:pPr>
              <a:buFont typeface="Wingdings 3" pitchFamily="18" charset="2"/>
              <a:buNone/>
            </a:pPr>
            <a:r>
              <a:rPr lang="th-TH" b="1" smtClean="0"/>
              <a:t>       - ม.๑๔ </a:t>
            </a:r>
            <a:r>
              <a:rPr lang="th-TH" b="1" u="sng" smtClean="0"/>
              <a:t>ฟอกเงิน</a:t>
            </a:r>
          </a:p>
          <a:p>
            <a:pPr>
              <a:buFont typeface="Wingdings 3" pitchFamily="18" charset="2"/>
              <a:buNone/>
            </a:pPr>
            <a:r>
              <a:rPr lang="th-TH" b="1" smtClean="0"/>
              <a:t>	- หมวด ๖ บทกำหนดโทษ (ม.๕๒-ม.๕๖)</a:t>
            </a:r>
          </a:p>
        </p:txBody>
      </p:sp>
      <p:sp>
        <p:nvSpPr>
          <p:cNvPr id="115715" name="ตัวยึดเนื้อหา 2"/>
          <p:cNvSpPr>
            <a:spLocks noGrp="1"/>
          </p:cNvSpPr>
          <p:nvPr>
            <p:ph sz="half" idx="2"/>
          </p:nvPr>
        </p:nvSpPr>
        <p:spPr>
          <a:xfrm>
            <a:off x="4648200" y="792163"/>
            <a:ext cx="4495800" cy="6065837"/>
          </a:xfrm>
          <a:solidFill>
            <a:schemeClr val="tx1"/>
          </a:solidFill>
        </p:spPr>
        <p:txBody>
          <a:bodyPr/>
          <a:lstStyle/>
          <a:p>
            <a:pPr>
              <a:buFont typeface="Wingdings 3" pitchFamily="18" charset="2"/>
              <a:buNone/>
            </a:pPr>
            <a:r>
              <a:rPr lang="th-TH" sz="3600" b="1" smtClean="0">
                <a:solidFill>
                  <a:schemeClr val="bg1"/>
                </a:solidFill>
              </a:rPr>
              <a:t>        </a:t>
            </a:r>
            <a:r>
              <a:rPr lang="th-TH" sz="3600" b="1" u="sng" smtClean="0">
                <a:solidFill>
                  <a:schemeClr val="bg1"/>
                </a:solidFill>
              </a:rPr>
              <a:t>พ.ร.บ.มาตรการ</a:t>
            </a:r>
          </a:p>
          <a:p>
            <a:pPr>
              <a:buFont typeface="Wingdings 3" pitchFamily="18" charset="2"/>
              <a:buNone/>
            </a:pPr>
            <a:r>
              <a:rPr lang="th-TH" b="1" smtClean="0">
                <a:solidFill>
                  <a:schemeClr val="bg1"/>
                </a:solidFill>
              </a:rPr>
              <a:t>	- หมวด ๒ คณะกรรมการ                   </a:t>
            </a:r>
          </a:p>
          <a:p>
            <a:pPr>
              <a:buFont typeface="Wingdings 3" pitchFamily="18" charset="2"/>
              <a:buNone/>
            </a:pPr>
            <a:r>
              <a:rPr lang="th-TH" b="1" smtClean="0">
                <a:solidFill>
                  <a:schemeClr val="bg1"/>
                </a:solidFill>
              </a:rPr>
              <a:t>                 (ม.๑๕-ม.๒๖)</a:t>
            </a:r>
          </a:p>
          <a:p>
            <a:pPr>
              <a:buFont typeface="Wingdings 3" pitchFamily="18" charset="2"/>
              <a:buNone/>
            </a:pPr>
            <a:r>
              <a:rPr lang="th-TH" b="1" smtClean="0">
                <a:solidFill>
                  <a:schemeClr val="bg1"/>
                </a:solidFill>
              </a:rPr>
              <a:t>	- หมวด ๓ พนักงานเจ้าหน้าที่</a:t>
            </a:r>
          </a:p>
          <a:p>
            <a:pPr>
              <a:buFont typeface="Wingdings 3" pitchFamily="18" charset="2"/>
              <a:buNone/>
            </a:pPr>
            <a:r>
              <a:rPr lang="th-TH" b="1" smtClean="0">
                <a:solidFill>
                  <a:schemeClr val="bg1"/>
                </a:solidFill>
              </a:rPr>
              <a:t>                  (ม.๒๗ -ม.๓๒)</a:t>
            </a:r>
          </a:p>
          <a:p>
            <a:pPr>
              <a:buFont typeface="Wingdings 3" pitchFamily="18" charset="2"/>
              <a:buNone/>
            </a:pPr>
            <a:r>
              <a:rPr lang="th-TH" b="1" smtClean="0">
                <a:solidFill>
                  <a:schemeClr val="bg1"/>
                </a:solidFill>
              </a:rPr>
              <a:t>	- หมวด ๔ การช่วยเหลือและ</a:t>
            </a:r>
          </a:p>
          <a:p>
            <a:pPr>
              <a:buFont typeface="Wingdings 3" pitchFamily="18" charset="2"/>
              <a:buNone/>
            </a:pPr>
            <a:r>
              <a:rPr lang="th-TH" b="1" smtClean="0">
                <a:solidFill>
                  <a:schemeClr val="bg1"/>
                </a:solidFill>
              </a:rPr>
              <a:t>		        คุ้มครอง</a:t>
            </a:r>
            <a:r>
              <a:rPr lang="th-TH" b="1" u="sng" smtClean="0">
                <a:solidFill>
                  <a:schemeClr val="bg1"/>
                </a:solidFill>
              </a:rPr>
              <a:t>ผู้เสียหาย</a:t>
            </a:r>
          </a:p>
          <a:p>
            <a:pPr>
              <a:buFont typeface="Wingdings 3" pitchFamily="18" charset="2"/>
              <a:buNone/>
            </a:pPr>
            <a:r>
              <a:rPr lang="th-TH" b="1" smtClean="0">
                <a:solidFill>
                  <a:schemeClr val="bg1"/>
                </a:solidFill>
              </a:rPr>
              <a:t>		        ( ม.๓๓ - ม.๔๑)</a:t>
            </a:r>
          </a:p>
          <a:p>
            <a:pPr>
              <a:buFont typeface="Wingdings 3" pitchFamily="18" charset="2"/>
              <a:buNone/>
            </a:pPr>
            <a:r>
              <a:rPr lang="th-TH" b="1" smtClean="0">
                <a:solidFill>
                  <a:schemeClr val="bg1"/>
                </a:solidFill>
              </a:rPr>
              <a:t>	- หมวด ๕ กองทุน (ม.๔๒-ม.๕๑)</a:t>
            </a:r>
          </a:p>
          <a:p>
            <a:pPr>
              <a:buFont typeface="Wingdings 3" pitchFamily="18" charset="2"/>
              <a:buNone/>
            </a:pPr>
            <a:r>
              <a:rPr lang="th-TH" b="1" smtClean="0">
                <a:solidFill>
                  <a:schemeClr val="bg1"/>
                </a:solidFill>
              </a:rPr>
              <a:t>   - บทเฉพาะกาล (ม.๕๗)</a:t>
            </a:r>
          </a:p>
        </p:txBody>
      </p:sp>
      <p:sp>
        <p:nvSpPr>
          <p:cNvPr id="4" name="ชื่อเรื่อง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rgbClr val="002060"/>
          </a:solidFill>
        </p:spPr>
        <p:txBody>
          <a:bodyPr/>
          <a:lstStyle/>
          <a:p>
            <a:pPr>
              <a:defRPr/>
            </a:pPr>
            <a:r>
              <a:rPr lang="th-TH" dirty="0" smtClean="0"/>
              <a:t>   พ.ร.บ.ป้องกันและปราบปรามการค้ามนุษย์ พ.ศ.๒๕๕๑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ตัวยึดเนื้อหา 1"/>
          <p:cNvSpPr>
            <a:spLocks noGrp="1"/>
          </p:cNvSpPr>
          <p:nvPr>
            <p:ph sz="half" idx="1"/>
          </p:nvPr>
        </p:nvSpPr>
        <p:spPr>
          <a:xfrm>
            <a:off x="0" y="836613"/>
            <a:ext cx="9144000" cy="6021387"/>
          </a:xfrm>
          <a:solidFill>
            <a:srgbClr val="C00000"/>
          </a:solidFill>
        </p:spPr>
        <p:txBody>
          <a:bodyPr/>
          <a:lstStyle/>
          <a:p>
            <a:pPr>
              <a:buFont typeface="Wingdings 3" pitchFamily="18" charset="2"/>
              <a:buNone/>
            </a:pPr>
            <a:r>
              <a:rPr lang="th-TH" sz="4800" b="1" smtClean="0"/>
              <a:t>                  </a:t>
            </a:r>
            <a:r>
              <a:rPr lang="th-TH" sz="4400" b="1" u="sng" smtClean="0"/>
              <a:t>พ.ร.บ.ที่มีโทษทางอาญา</a:t>
            </a:r>
          </a:p>
          <a:p>
            <a:pPr>
              <a:buFont typeface="Wingdings 3" pitchFamily="18" charset="2"/>
              <a:buNone/>
            </a:pPr>
            <a:r>
              <a:rPr lang="th-TH" sz="3600" b="1" smtClean="0"/>
              <a:t>	- บทนิยาม (ม.๔)   - ผู้รักษาการ (ม.๕)</a:t>
            </a:r>
          </a:p>
          <a:p>
            <a:pPr>
              <a:buFont typeface="Wingdings 3" pitchFamily="18" charset="2"/>
              <a:buNone/>
            </a:pPr>
            <a:r>
              <a:rPr lang="th-TH" sz="3600" b="1" smtClean="0"/>
              <a:t>	- หมวด ๑ ทั่วไป</a:t>
            </a:r>
          </a:p>
          <a:p>
            <a:pPr>
              <a:buFont typeface="Wingdings 3" pitchFamily="18" charset="2"/>
              <a:buNone/>
            </a:pPr>
            <a:r>
              <a:rPr lang="th-TH" sz="3600" b="1" smtClean="0"/>
              <a:t>	   - ม.๖ ความผิดฐานค้ามนุษย์ 	 - ม ๗. ผู้สนับสนุน ช่วยเหลือฯ</a:t>
            </a:r>
          </a:p>
          <a:p>
            <a:pPr>
              <a:buFont typeface="Wingdings 3" pitchFamily="18" charset="2"/>
              <a:buNone/>
            </a:pPr>
            <a:r>
              <a:rPr lang="th-TH" sz="3600" b="1" smtClean="0"/>
              <a:t>	   - ม. ๘ </a:t>
            </a:r>
            <a:r>
              <a:rPr lang="th-TH" sz="3600" b="1" u="sng" smtClean="0"/>
              <a:t>ตระเตรียม</a:t>
            </a:r>
            <a:r>
              <a:rPr lang="th-TH" sz="3600" b="1" smtClean="0"/>
              <a:t> 		 - ม.๙ สมคบ</a:t>
            </a:r>
          </a:p>
          <a:p>
            <a:pPr>
              <a:buFont typeface="Wingdings 3" pitchFamily="18" charset="2"/>
              <a:buNone/>
            </a:pPr>
            <a:r>
              <a:rPr lang="th-TH" sz="3600" b="1" smtClean="0"/>
              <a:t>	   - ม.๑๐ </a:t>
            </a:r>
            <a:r>
              <a:rPr lang="th-TH" sz="3600" b="1" u="sng" smtClean="0"/>
              <a:t>องค์กรอาชญากรรม</a:t>
            </a:r>
            <a:r>
              <a:rPr lang="th-TH" sz="3600" b="1" smtClean="0"/>
              <a:t>   - ม.๑๑ </a:t>
            </a:r>
            <a:r>
              <a:rPr lang="th-TH" sz="3600" b="1" u="sng" smtClean="0"/>
              <a:t>รับโทษในราชอาณาจักร</a:t>
            </a:r>
          </a:p>
          <a:p>
            <a:pPr>
              <a:buFont typeface="Wingdings 3" pitchFamily="18" charset="2"/>
              <a:buNone/>
            </a:pPr>
            <a:r>
              <a:rPr lang="th-TH" sz="3600" b="1" smtClean="0"/>
              <a:t>	   - ม.๑๒ </a:t>
            </a:r>
            <a:r>
              <a:rPr lang="th-TH" sz="3600" b="1" u="sng" smtClean="0"/>
              <a:t>เจ้าพนักงาน </a:t>
            </a:r>
            <a:r>
              <a:rPr lang="th-TH" sz="3600" b="1" smtClean="0"/>
              <a:t>            - ม.๑๓ </a:t>
            </a:r>
            <a:r>
              <a:rPr lang="th-TH" sz="3600" b="1" u="sng" smtClean="0"/>
              <a:t>สส.,สว.,ท้องถิ่น ฯ</a:t>
            </a:r>
          </a:p>
          <a:p>
            <a:pPr>
              <a:buFont typeface="Wingdings 3" pitchFamily="18" charset="2"/>
              <a:buNone/>
            </a:pPr>
            <a:r>
              <a:rPr lang="th-TH" sz="3600" b="1" smtClean="0"/>
              <a:t>      - ม.๑๔ </a:t>
            </a:r>
            <a:r>
              <a:rPr lang="th-TH" sz="3600" b="1" u="sng" smtClean="0"/>
              <a:t>ฟอกเงิน </a:t>
            </a:r>
            <a:r>
              <a:rPr lang="th-TH" sz="3600" b="1" smtClean="0"/>
              <a:t>   </a:t>
            </a:r>
          </a:p>
          <a:p>
            <a:pPr>
              <a:buFont typeface="Wingdings 3" pitchFamily="18" charset="2"/>
              <a:buNone/>
            </a:pPr>
            <a:r>
              <a:rPr lang="th-TH" sz="3600" b="1" smtClean="0"/>
              <a:t>   - หมวด ๖ บทกำหนดโทษ (ม.๕๒-ม.๕๖)</a:t>
            </a:r>
          </a:p>
        </p:txBody>
      </p:sp>
      <p:sp>
        <p:nvSpPr>
          <p:cNvPr id="4" name="ชื่อเรื่อง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rgbClr val="002060"/>
          </a:solidFill>
        </p:spPr>
        <p:txBody>
          <a:bodyPr/>
          <a:lstStyle/>
          <a:p>
            <a:pPr>
              <a:defRPr/>
            </a:pPr>
            <a:r>
              <a:rPr lang="th-TH" dirty="0" smtClean="0"/>
              <a:t>   พ.ร.บ.ป้องกันและปราบปรามการค้ามนุษย์ พ.ศ.๒๕๕๑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ตัวยึดเนื้อหา 2"/>
          <p:cNvSpPr>
            <a:spLocks noGrp="1"/>
          </p:cNvSpPr>
          <p:nvPr>
            <p:ph sz="half" idx="2"/>
          </p:nvPr>
        </p:nvSpPr>
        <p:spPr>
          <a:xfrm>
            <a:off x="0" y="792163"/>
            <a:ext cx="9144000" cy="6065837"/>
          </a:xfrm>
          <a:solidFill>
            <a:schemeClr val="tx1"/>
          </a:solidFill>
        </p:spPr>
        <p:txBody>
          <a:bodyPr/>
          <a:lstStyle/>
          <a:p>
            <a:pPr>
              <a:buFont typeface="Wingdings 3" pitchFamily="18" charset="2"/>
              <a:buNone/>
            </a:pPr>
            <a:r>
              <a:rPr lang="th-TH" sz="5400" b="1" smtClean="0">
                <a:solidFill>
                  <a:schemeClr val="bg1"/>
                </a:solidFill>
              </a:rPr>
              <a:t>                 </a:t>
            </a:r>
            <a:r>
              <a:rPr lang="th-TH" sz="5400" b="1" u="sng" smtClean="0">
                <a:solidFill>
                  <a:schemeClr val="bg1"/>
                </a:solidFill>
              </a:rPr>
              <a:t>พ.ร.บ.มาตรการ</a:t>
            </a:r>
          </a:p>
          <a:p>
            <a:pPr>
              <a:buFont typeface="Wingdings 3" pitchFamily="18" charset="2"/>
              <a:buNone/>
            </a:pPr>
            <a:r>
              <a:rPr lang="th-TH" sz="4400" b="1" smtClean="0">
                <a:solidFill>
                  <a:schemeClr val="bg1"/>
                </a:solidFill>
              </a:rPr>
              <a:t>	- หมวด ๒ คณะกรรมการ   ม.๑๕-ม.๒๖)</a:t>
            </a:r>
          </a:p>
          <a:p>
            <a:pPr>
              <a:buFont typeface="Wingdings 3" pitchFamily="18" charset="2"/>
              <a:buNone/>
            </a:pPr>
            <a:r>
              <a:rPr lang="th-TH" sz="4400" b="1" smtClean="0">
                <a:solidFill>
                  <a:schemeClr val="bg1"/>
                </a:solidFill>
              </a:rPr>
              <a:t>	- หมวด ๓ พนักงานเจ้าหน้าที่  (ม.๒๗ -ม.๓๒)</a:t>
            </a:r>
          </a:p>
          <a:p>
            <a:pPr>
              <a:buFont typeface="Wingdings 3" pitchFamily="18" charset="2"/>
              <a:buNone/>
            </a:pPr>
            <a:r>
              <a:rPr lang="th-TH" sz="4400" b="1" smtClean="0">
                <a:solidFill>
                  <a:schemeClr val="bg1"/>
                </a:solidFill>
              </a:rPr>
              <a:t>	- หมวด ๔  การช่วยเหลือและคุ้มครอง</a:t>
            </a:r>
            <a:r>
              <a:rPr lang="th-TH" sz="4400" b="1" u="sng" smtClean="0">
                <a:solidFill>
                  <a:schemeClr val="bg1"/>
                </a:solidFill>
              </a:rPr>
              <a:t>ผู้เสียหาย</a:t>
            </a:r>
            <a:r>
              <a:rPr lang="th-TH" sz="4400" b="1" smtClean="0">
                <a:solidFill>
                  <a:schemeClr val="bg1"/>
                </a:solidFill>
              </a:rPr>
              <a:t>    </a:t>
            </a:r>
          </a:p>
          <a:p>
            <a:pPr>
              <a:buFont typeface="Wingdings 3" pitchFamily="18" charset="2"/>
              <a:buNone/>
            </a:pPr>
            <a:r>
              <a:rPr lang="th-TH" sz="4400" b="1" smtClean="0">
                <a:solidFill>
                  <a:schemeClr val="bg1"/>
                </a:solidFill>
              </a:rPr>
              <a:t>                 ( ม.๓๓ - ม.๔๑)</a:t>
            </a:r>
          </a:p>
          <a:p>
            <a:pPr>
              <a:buFont typeface="Wingdings 3" pitchFamily="18" charset="2"/>
              <a:buNone/>
            </a:pPr>
            <a:r>
              <a:rPr lang="th-TH" sz="4400" b="1" smtClean="0">
                <a:solidFill>
                  <a:schemeClr val="bg1"/>
                </a:solidFill>
              </a:rPr>
              <a:t>	- หมวด ๕ กองทุน (ม.๔๒-ม.๕๑)</a:t>
            </a:r>
          </a:p>
          <a:p>
            <a:pPr>
              <a:buFont typeface="Wingdings 3" pitchFamily="18" charset="2"/>
              <a:buNone/>
            </a:pPr>
            <a:r>
              <a:rPr lang="th-TH" sz="4400" b="1" smtClean="0">
                <a:solidFill>
                  <a:schemeClr val="bg1"/>
                </a:solidFill>
              </a:rPr>
              <a:t>   - บทเฉพาะกาล (ม.๕๗)</a:t>
            </a:r>
          </a:p>
        </p:txBody>
      </p:sp>
      <p:sp>
        <p:nvSpPr>
          <p:cNvPr id="4" name="ชื่อเรื่อง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rgbClr val="002060"/>
          </a:solidFill>
        </p:spPr>
        <p:txBody>
          <a:bodyPr/>
          <a:lstStyle/>
          <a:p>
            <a:pPr>
              <a:defRPr/>
            </a:pPr>
            <a:r>
              <a:rPr lang="th-TH" dirty="0" smtClean="0"/>
              <a:t>   พ.ร.บ.ป้องกันและปราบปรามการค้ามนุษย์ พ.ศ.๒๕๕๑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AutoShape 9"/>
          <p:cNvSpPr>
            <a:spLocks noChangeArrowheads="1"/>
          </p:cNvSpPr>
          <p:nvPr/>
        </p:nvSpPr>
        <p:spPr bwMode="gray">
          <a:xfrm>
            <a:off x="571500" y="1484313"/>
            <a:ext cx="7929563" cy="571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 eaLnBrk="1" hangingPunct="1">
              <a:defRPr/>
            </a:pPr>
            <a:endParaRPr lang="th-TH" sz="1800">
              <a:latin typeface="Arial" charset="0"/>
              <a:cs typeface="+mn-cs"/>
            </a:endParaRPr>
          </a:p>
        </p:txBody>
      </p:sp>
      <p:sp>
        <p:nvSpPr>
          <p:cNvPr id="118787" name="Text Box 14"/>
          <p:cNvSpPr txBox="1">
            <a:spLocks noChangeArrowheads="1"/>
          </p:cNvSpPr>
          <p:nvPr/>
        </p:nvSpPr>
        <p:spPr bwMode="gray">
          <a:xfrm>
            <a:off x="857250" y="1412875"/>
            <a:ext cx="7358063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4000" b="1">
                <a:solidFill>
                  <a:srgbClr val="FFFFFF"/>
                </a:solidFill>
                <a:cs typeface="JasmineUPC" pitchFamily="18" charset="-34"/>
              </a:rPr>
              <a:t>มาตรา 6 ความผิดฐานค้ามนุษย์</a:t>
            </a:r>
            <a:endParaRPr lang="en-US" sz="4000" b="1">
              <a:solidFill>
                <a:srgbClr val="FFFFFF"/>
              </a:solidFill>
              <a:cs typeface="JasmineUPC" pitchFamily="18" charset="-34"/>
            </a:endParaRPr>
          </a:p>
        </p:txBody>
      </p:sp>
      <p:sp>
        <p:nvSpPr>
          <p:cNvPr id="20484" name="Text Box 225"/>
          <p:cNvSpPr txBox="1">
            <a:spLocks noChangeArrowheads="1"/>
          </p:cNvSpPr>
          <p:nvPr/>
        </p:nvSpPr>
        <p:spPr bwMode="gray">
          <a:xfrm>
            <a:off x="0" y="2133600"/>
            <a:ext cx="9144000" cy="5138738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h-TH" sz="3200" dirty="0">
                <a:latin typeface="CordiaUPC" pitchFamily="34" charset="-34"/>
                <a:cs typeface="JasmineUPC" pitchFamily="18" charset="-34"/>
              </a:rPr>
              <a:t>- </a:t>
            </a:r>
            <a:r>
              <a:rPr lang="th-TH" sz="3200" b="1" dirty="0">
                <a:latin typeface="CordiaUPC" pitchFamily="34" charset="-34"/>
                <a:cs typeface="JasmineUPC" pitchFamily="18" charset="-34"/>
              </a:rPr>
              <a:t>ผู้ใดเพื่อ</a:t>
            </a:r>
            <a:r>
              <a:rPr lang="th-TH" sz="3200" b="1" dirty="0">
                <a:solidFill>
                  <a:srgbClr val="FF0000"/>
                </a:solidFill>
                <a:latin typeface="CordiaUPC" pitchFamily="34" charset="-34"/>
                <a:cs typeface="JasmineUPC" pitchFamily="18" charset="-34"/>
              </a:rPr>
              <a:t>แสวงหาประโยชน์โดยมิชอบ </a:t>
            </a:r>
            <a:r>
              <a:rPr lang="th-TH" sz="3200" b="1" dirty="0">
                <a:latin typeface="CordiaUPC" pitchFamily="34" charset="-34"/>
                <a:cs typeface="JasmineUPC" pitchFamily="18" charset="-34"/>
              </a:rPr>
              <a:t>กระทำการอย่างหนึ่งอย่างใด ดังต่อไปนี้       </a:t>
            </a:r>
          </a:p>
          <a:p>
            <a:pPr eaLnBrk="1" hangingPunct="1">
              <a:defRPr/>
            </a:pPr>
            <a:r>
              <a:rPr lang="th-TH" sz="3200" b="1" dirty="0">
                <a:solidFill>
                  <a:srgbClr val="0070C0"/>
                </a:solidFill>
                <a:latin typeface="CordiaUPC" pitchFamily="34" charset="-34"/>
                <a:cs typeface="JasmineUPC" pitchFamily="18" charset="-34"/>
              </a:rPr>
              <a:t>    (</a:t>
            </a:r>
            <a:r>
              <a:rPr lang="en-US" sz="3200" b="1" dirty="0">
                <a:solidFill>
                  <a:srgbClr val="0070C0"/>
                </a:solidFill>
                <a:latin typeface="CordiaUPC" pitchFamily="34" charset="-34"/>
                <a:cs typeface="JasmineUPC" pitchFamily="18" charset="-34"/>
              </a:rPr>
              <a:t>1</a:t>
            </a:r>
            <a:r>
              <a:rPr lang="th-TH" sz="3200" b="1" dirty="0">
                <a:solidFill>
                  <a:srgbClr val="0070C0"/>
                </a:solidFill>
                <a:latin typeface="CordiaUPC" pitchFamily="34" charset="-34"/>
                <a:cs typeface="JasmineUPC" pitchFamily="18" charset="-34"/>
              </a:rPr>
              <a:t>) เป็นธุระจัดหา ซื้อ ขาย จำหน่าย พามาจากหรือ ส่งไปยังที่ใด </a:t>
            </a:r>
          </a:p>
          <a:p>
            <a:pPr marL="1152525" lvl="1" indent="-742950" eaLnBrk="1" hangingPunct="1">
              <a:defRPr/>
            </a:pPr>
            <a:r>
              <a:rPr lang="th-TH" sz="3200" b="1" dirty="0">
                <a:solidFill>
                  <a:srgbClr val="0070C0"/>
                </a:solidFill>
                <a:latin typeface="CordiaUPC" pitchFamily="34" charset="-34"/>
                <a:cs typeface="JasmineUPC" pitchFamily="18" charset="-34"/>
              </a:rPr>
              <a:t>    หน่วงเหนี่ยวกักขัง จัดให้อยู่อาศัย หรือรับไว้ </a:t>
            </a:r>
            <a:r>
              <a:rPr lang="th-TH" sz="3200" b="1" u="sng" dirty="0">
                <a:solidFill>
                  <a:srgbClr val="7030A0"/>
                </a:solidFill>
                <a:latin typeface="CordiaUPC" pitchFamily="34" charset="-34"/>
                <a:cs typeface="JasmineUPC" pitchFamily="18" charset="-34"/>
              </a:rPr>
              <a:t>ซึ่งบุคคลใด</a:t>
            </a:r>
            <a:r>
              <a:rPr lang="th-TH" sz="3200" b="1" u="sng" dirty="0">
                <a:latin typeface="CordiaUPC" pitchFamily="34" charset="-34"/>
                <a:cs typeface="JasmineUPC" pitchFamily="18" charset="-34"/>
              </a:rPr>
              <a:t>(ทุกคน)</a:t>
            </a:r>
            <a:r>
              <a:rPr lang="th-TH" sz="3200" b="1" i="1" dirty="0">
                <a:latin typeface="CordiaUPC" pitchFamily="34" charset="-34"/>
                <a:cs typeface="JasmineUPC" pitchFamily="18" charset="-34"/>
              </a:rPr>
              <a:t> </a:t>
            </a:r>
            <a:endParaRPr lang="th-TH" sz="4000" b="1" i="1" dirty="0">
              <a:latin typeface="CordiaUPC" pitchFamily="34" charset="-34"/>
              <a:cs typeface="JasmineUPC" pitchFamily="18" charset="-34"/>
            </a:endParaRPr>
          </a:p>
          <a:p>
            <a:pPr marL="1152525" lvl="1" indent="-742950" eaLnBrk="1" hangingPunct="1">
              <a:defRPr/>
            </a:pPr>
            <a:r>
              <a:rPr lang="th-TH" sz="4000" b="1" i="1" dirty="0">
                <a:solidFill>
                  <a:schemeClr val="accent3"/>
                </a:solidFill>
                <a:latin typeface="CordiaUPC" pitchFamily="34" charset="-34"/>
                <a:cs typeface="JasmineUPC" pitchFamily="18" charset="-34"/>
              </a:rPr>
              <a:t>    </a:t>
            </a:r>
            <a:r>
              <a:rPr lang="th-TH" sz="3200" b="1" u="sng" dirty="0">
                <a:latin typeface="CordiaUPC" pitchFamily="34" charset="-34"/>
                <a:cs typeface="JasmineUPC" pitchFamily="18" charset="-34"/>
              </a:rPr>
              <a:t>โดยข่มขู่ ใช้กำลังบังคับ ลักพาตัว ฉ้อฉล หลอกลวง ใช้อำนาจ</a:t>
            </a:r>
          </a:p>
          <a:p>
            <a:pPr marL="1152525" lvl="1" indent="-742950" eaLnBrk="1" hangingPunct="1">
              <a:defRPr/>
            </a:pPr>
            <a:r>
              <a:rPr lang="th-TH" sz="3200" b="1" dirty="0">
                <a:latin typeface="CordiaUPC" pitchFamily="34" charset="-34"/>
                <a:cs typeface="JasmineUPC" pitchFamily="18" charset="-34"/>
              </a:rPr>
              <a:t>     </a:t>
            </a:r>
            <a:r>
              <a:rPr lang="th-TH" sz="3200" b="1" u="sng" dirty="0">
                <a:latin typeface="CordiaUPC" pitchFamily="34" charset="-34"/>
                <a:cs typeface="JasmineUPC" pitchFamily="18" charset="-34"/>
              </a:rPr>
              <a:t>โดยมิชอบ  </a:t>
            </a:r>
          </a:p>
          <a:p>
            <a:pPr marL="1152525" lvl="1" indent="-742950" eaLnBrk="1" hangingPunct="1">
              <a:defRPr/>
            </a:pPr>
            <a:endParaRPr lang="th-TH" sz="3200" b="1" dirty="0">
              <a:solidFill>
                <a:srgbClr val="0070C0"/>
              </a:solidFill>
              <a:latin typeface="CordiaUPC" pitchFamily="34" charset="-34"/>
              <a:cs typeface="JasmineUPC" pitchFamily="18" charset="-34"/>
            </a:endParaRPr>
          </a:p>
          <a:p>
            <a:pPr marL="1152525" lvl="1" indent="-742950" eaLnBrk="1" hangingPunct="1">
              <a:defRPr/>
            </a:pPr>
            <a:r>
              <a:rPr lang="th-TH" sz="3200" b="1" dirty="0">
                <a:solidFill>
                  <a:srgbClr val="0070C0"/>
                </a:solidFill>
                <a:latin typeface="CordiaUPC" pitchFamily="34" charset="-34"/>
                <a:cs typeface="JasmineUPC" pitchFamily="18" charset="-34"/>
              </a:rPr>
              <a:t>(</a:t>
            </a:r>
            <a:r>
              <a:rPr lang="en-US" sz="3200" b="1" dirty="0">
                <a:solidFill>
                  <a:srgbClr val="0070C0"/>
                </a:solidFill>
                <a:latin typeface="CordiaUPC" pitchFamily="34" charset="-34"/>
                <a:cs typeface="JasmineUPC" pitchFamily="18" charset="-34"/>
              </a:rPr>
              <a:t>2</a:t>
            </a:r>
            <a:r>
              <a:rPr lang="th-TH" sz="3200" b="1" dirty="0">
                <a:solidFill>
                  <a:srgbClr val="0070C0"/>
                </a:solidFill>
                <a:latin typeface="CordiaUPC" pitchFamily="34" charset="-34"/>
                <a:cs typeface="JasmineUPC" pitchFamily="18" charset="-34"/>
              </a:rPr>
              <a:t>) เป็นธุระจัดหา ซื้อ ขาย จำหน่าย พามาจากหรือ ส่งไปยังที่ใด </a:t>
            </a:r>
          </a:p>
          <a:p>
            <a:pPr marL="1152525" lvl="1" indent="-742950" eaLnBrk="1" hangingPunct="1">
              <a:defRPr/>
            </a:pPr>
            <a:r>
              <a:rPr lang="th-TH" sz="3200" b="1" dirty="0">
                <a:solidFill>
                  <a:srgbClr val="0070C0"/>
                </a:solidFill>
                <a:latin typeface="CordiaUPC" pitchFamily="34" charset="-34"/>
                <a:cs typeface="JasmineUPC" pitchFamily="18" charset="-34"/>
              </a:rPr>
              <a:t>    หน่วงเหนี่ยวกักขัง จัดให้อยู่อาศัย หรือรับไว้ </a:t>
            </a:r>
            <a:r>
              <a:rPr lang="th-TH" sz="3200" b="1" u="sng" dirty="0">
                <a:solidFill>
                  <a:srgbClr val="00B050"/>
                </a:solidFill>
                <a:latin typeface="CordiaUPC" pitchFamily="34" charset="-34"/>
                <a:cs typeface="JasmineUPC" pitchFamily="18" charset="-34"/>
              </a:rPr>
              <a:t>ซึ่งเด็ก</a:t>
            </a:r>
            <a:r>
              <a:rPr lang="th-TH" sz="3200" b="1" u="sng" dirty="0">
                <a:latin typeface="CordiaUPC" pitchFamily="34" charset="-34"/>
                <a:cs typeface="JasmineUPC" pitchFamily="18" charset="-34"/>
              </a:rPr>
              <a:t>(เฉพาะเด็ก)</a:t>
            </a:r>
            <a:endParaRPr lang="th-TH" sz="4000" b="1" u="sng" dirty="0">
              <a:latin typeface="CordiaUPC" pitchFamily="34" charset="-34"/>
              <a:cs typeface="JasmineUPC" pitchFamily="18" charset="-34"/>
            </a:endParaRPr>
          </a:p>
          <a:p>
            <a:pPr marL="1152525" lvl="1" indent="-742950" eaLnBrk="1" hangingPunct="1">
              <a:defRPr/>
            </a:pPr>
            <a:endParaRPr lang="th-TH" sz="3200" dirty="0">
              <a:cs typeface="JasmineUPC" pitchFamily="18" charset="-34"/>
            </a:endParaRPr>
          </a:p>
        </p:txBody>
      </p:sp>
      <p:grpSp>
        <p:nvGrpSpPr>
          <p:cNvPr id="118789" name="Group 9"/>
          <p:cNvGrpSpPr>
            <a:grpSpLocks/>
          </p:cNvGrpSpPr>
          <p:nvPr/>
        </p:nvGrpSpPr>
        <p:grpSpPr bwMode="auto">
          <a:xfrm>
            <a:off x="2382838" y="527050"/>
            <a:ext cx="3857625" cy="1101725"/>
            <a:chOff x="2214546" y="4071942"/>
            <a:chExt cx="4148138" cy="1101725"/>
          </a:xfrm>
        </p:grpSpPr>
        <p:sp>
          <p:nvSpPr>
            <p:cNvPr id="118794" name="Freeform 9"/>
            <p:cNvSpPr>
              <a:spLocks/>
            </p:cNvSpPr>
            <p:nvPr/>
          </p:nvSpPr>
          <p:spPr bwMode="gray">
            <a:xfrm>
              <a:off x="2214546" y="4071942"/>
              <a:ext cx="4148138" cy="533400"/>
            </a:xfrm>
            <a:custGeom>
              <a:avLst/>
              <a:gdLst>
                <a:gd name="T0" fmla="*/ 0 w 2347"/>
                <a:gd name="T1" fmla="*/ 2147483646 h 336"/>
                <a:gd name="T2" fmla="*/ 0 w 2347"/>
                <a:gd name="T3" fmla="*/ 2147483646 h 336"/>
                <a:gd name="T4" fmla="*/ 2147483646 w 2347"/>
                <a:gd name="T5" fmla="*/ 2147483646 h 336"/>
                <a:gd name="T6" fmla="*/ 2147483646 w 2347"/>
                <a:gd name="T7" fmla="*/ 0 h 336"/>
                <a:gd name="T8" fmla="*/ 2147483646 w 2347"/>
                <a:gd name="T9" fmla="*/ 2147483646 h 336"/>
                <a:gd name="T10" fmla="*/ 0 w 2347"/>
                <a:gd name="T11" fmla="*/ 2147483646 h 3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47"/>
                <a:gd name="T19" fmla="*/ 0 h 336"/>
                <a:gd name="T20" fmla="*/ 2347 w 2347"/>
                <a:gd name="T21" fmla="*/ 336 h 3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47" h="336">
                  <a:moveTo>
                    <a:pt x="0" y="188"/>
                  </a:moveTo>
                  <a:lnTo>
                    <a:pt x="0" y="336"/>
                  </a:lnTo>
                  <a:lnTo>
                    <a:pt x="2347" y="336"/>
                  </a:lnTo>
                  <a:lnTo>
                    <a:pt x="2005" y="0"/>
                  </a:lnTo>
                  <a:lnTo>
                    <a:pt x="2005" y="189"/>
                  </a:lnTo>
                  <a:lnTo>
                    <a:pt x="0" y="188"/>
                  </a:lnTo>
                  <a:close/>
                </a:path>
              </a:pathLst>
            </a:custGeom>
            <a:gradFill rotWithShape="1">
              <a:gsLst>
                <a:gs pos="0">
                  <a:srgbClr val="EEEEA9"/>
                </a:gs>
                <a:gs pos="100000">
                  <a:srgbClr val="CC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8795" name="Freeform 15"/>
            <p:cNvSpPr>
              <a:spLocks/>
            </p:cNvSpPr>
            <p:nvPr/>
          </p:nvSpPr>
          <p:spPr bwMode="gray">
            <a:xfrm flipH="1" flipV="1">
              <a:off x="2214546" y="4640267"/>
              <a:ext cx="4148138" cy="533400"/>
            </a:xfrm>
            <a:custGeom>
              <a:avLst/>
              <a:gdLst>
                <a:gd name="T0" fmla="*/ 0 w 2347"/>
                <a:gd name="T1" fmla="*/ 2147483646 h 336"/>
                <a:gd name="T2" fmla="*/ 0 w 2347"/>
                <a:gd name="T3" fmla="*/ 2147483646 h 336"/>
                <a:gd name="T4" fmla="*/ 2147483646 w 2347"/>
                <a:gd name="T5" fmla="*/ 2147483646 h 336"/>
                <a:gd name="T6" fmla="*/ 2147483646 w 2347"/>
                <a:gd name="T7" fmla="*/ 0 h 336"/>
                <a:gd name="T8" fmla="*/ 2147483646 w 2347"/>
                <a:gd name="T9" fmla="*/ 2147483646 h 336"/>
                <a:gd name="T10" fmla="*/ 0 w 2347"/>
                <a:gd name="T11" fmla="*/ 2147483646 h 3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47"/>
                <a:gd name="T19" fmla="*/ 0 h 336"/>
                <a:gd name="T20" fmla="*/ 2347 w 2347"/>
                <a:gd name="T21" fmla="*/ 336 h 3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47" h="336">
                  <a:moveTo>
                    <a:pt x="0" y="188"/>
                  </a:moveTo>
                  <a:lnTo>
                    <a:pt x="0" y="336"/>
                  </a:lnTo>
                  <a:lnTo>
                    <a:pt x="2347" y="336"/>
                  </a:lnTo>
                  <a:lnTo>
                    <a:pt x="2005" y="0"/>
                  </a:lnTo>
                  <a:lnTo>
                    <a:pt x="2005" y="189"/>
                  </a:lnTo>
                  <a:lnTo>
                    <a:pt x="0" y="188"/>
                  </a:lnTo>
                  <a:close/>
                </a:path>
              </a:pathLst>
            </a:custGeom>
            <a:gradFill rotWithShape="1">
              <a:gsLst>
                <a:gs pos="0">
                  <a:srgbClr val="EEEEA9"/>
                </a:gs>
                <a:gs pos="100000">
                  <a:srgbClr val="CC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118790" name="Text Box 20"/>
          <p:cNvSpPr txBox="1">
            <a:spLocks noChangeArrowheads="1"/>
          </p:cNvSpPr>
          <p:nvPr/>
        </p:nvSpPr>
        <p:spPr bwMode="gray">
          <a:xfrm>
            <a:off x="3492500" y="620713"/>
            <a:ext cx="20002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4800" b="1">
                <a:cs typeface="JasmineUPC" pitchFamily="18" charset="-34"/>
              </a:rPr>
              <a:t>บททั่วไป</a:t>
            </a:r>
            <a:endParaRPr lang="en-US" sz="4800" b="1">
              <a:cs typeface="JasmineUPC" pitchFamily="18" charset="-34"/>
            </a:endParaRPr>
          </a:p>
        </p:txBody>
      </p:sp>
      <p:sp>
        <p:nvSpPr>
          <p:cNvPr id="17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th-TH" sz="6600" dirty="0" smtClean="0">
                <a:cs typeface="JasmineUPC" pitchFamily="18" charset="-34"/>
              </a:rPr>
              <a:t>หมวด 1</a:t>
            </a:r>
            <a:endParaRPr lang="en-US" sz="6600" dirty="0" smtClean="0">
              <a:cs typeface="JasmineUPC" pitchFamily="18" charset="-34"/>
            </a:endParaRPr>
          </a:p>
        </p:txBody>
      </p:sp>
      <p:sp>
        <p:nvSpPr>
          <p:cNvPr id="118792" name="TextBox 9"/>
          <p:cNvSpPr txBox="1">
            <a:spLocks noChangeArrowheads="1"/>
          </p:cNvSpPr>
          <p:nvPr/>
        </p:nvSpPr>
        <p:spPr bwMode="auto">
          <a:xfrm>
            <a:off x="34925" y="3068638"/>
            <a:ext cx="9037638" cy="224631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th-TH"/>
          </a:p>
          <a:p>
            <a:pPr eaLnBrk="1" hangingPunct="1"/>
            <a:endParaRPr lang="th-TH"/>
          </a:p>
          <a:p>
            <a:pPr eaLnBrk="1" hangingPunct="1"/>
            <a:endParaRPr lang="th-TH"/>
          </a:p>
          <a:p>
            <a:pPr eaLnBrk="1" hangingPunct="1"/>
            <a:endParaRPr lang="th-TH"/>
          </a:p>
          <a:p>
            <a:pPr eaLnBrk="1" hangingPunct="1"/>
            <a:endParaRPr lang="th-TH"/>
          </a:p>
        </p:txBody>
      </p:sp>
      <p:sp>
        <p:nvSpPr>
          <p:cNvPr id="118793" name="TextBox 10"/>
          <p:cNvSpPr txBox="1">
            <a:spLocks noChangeArrowheads="1"/>
          </p:cNvSpPr>
          <p:nvPr/>
        </p:nvSpPr>
        <p:spPr bwMode="auto">
          <a:xfrm flipH="1" flipV="1">
            <a:off x="34925" y="5373688"/>
            <a:ext cx="9072563" cy="13843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th-TH"/>
          </a:p>
          <a:p>
            <a:pPr eaLnBrk="1" hangingPunct="1"/>
            <a:endParaRPr lang="th-TH"/>
          </a:p>
          <a:p>
            <a:pPr eaLnBrk="1" hangingPunct="1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AutoShape 9"/>
          <p:cNvSpPr>
            <a:spLocks noChangeArrowheads="1"/>
          </p:cNvSpPr>
          <p:nvPr/>
        </p:nvSpPr>
        <p:spPr bwMode="gray">
          <a:xfrm>
            <a:off x="571500" y="1989138"/>
            <a:ext cx="7929563" cy="571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 eaLnBrk="1" hangingPunct="1">
              <a:defRPr/>
            </a:pPr>
            <a:endParaRPr lang="th-TH" sz="1800">
              <a:latin typeface="Arial" charset="0"/>
              <a:cs typeface="+mn-cs"/>
            </a:endParaRPr>
          </a:p>
        </p:txBody>
      </p:sp>
      <p:sp>
        <p:nvSpPr>
          <p:cNvPr id="119811" name="Text Box 14"/>
          <p:cNvSpPr txBox="1">
            <a:spLocks noChangeArrowheads="1"/>
          </p:cNvSpPr>
          <p:nvPr/>
        </p:nvSpPr>
        <p:spPr bwMode="gray">
          <a:xfrm>
            <a:off x="857250" y="1916113"/>
            <a:ext cx="7358063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4000" b="1">
                <a:solidFill>
                  <a:srgbClr val="FFFFFF"/>
                </a:solidFill>
                <a:cs typeface="JasmineUPC" pitchFamily="18" charset="-34"/>
              </a:rPr>
              <a:t>องค์ประกอบความผิดฐานค้ามนุษย์ ตาม ม.๖</a:t>
            </a:r>
            <a:endParaRPr lang="en-US" sz="4000" b="1">
              <a:solidFill>
                <a:srgbClr val="FFFFFF"/>
              </a:solidFill>
              <a:cs typeface="JasmineUPC" pitchFamily="18" charset="-34"/>
            </a:endParaRPr>
          </a:p>
        </p:txBody>
      </p:sp>
      <p:sp>
        <p:nvSpPr>
          <p:cNvPr id="119812" name="Text Box 225"/>
          <p:cNvSpPr txBox="1">
            <a:spLocks noChangeArrowheads="1"/>
          </p:cNvSpPr>
          <p:nvPr/>
        </p:nvSpPr>
        <p:spPr bwMode="gray">
          <a:xfrm>
            <a:off x="0" y="2636838"/>
            <a:ext cx="9144000" cy="45243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 eaLnBrk="1" hangingPunct="1">
              <a:buFontTx/>
              <a:buAutoNum type="thaiNumPeriod"/>
            </a:pPr>
            <a:r>
              <a:rPr lang="th-TH" sz="3200" b="1" u="sng">
                <a:latin typeface="CordiaUPC" pitchFamily="34" charset="-34"/>
                <a:cs typeface="JasmineUPC" pitchFamily="18" charset="-34"/>
              </a:rPr>
              <a:t>ผู้ใด</a:t>
            </a:r>
            <a:r>
              <a:rPr lang="th-TH" sz="3200" b="1">
                <a:latin typeface="CordiaUPC" pitchFamily="34" charset="-34"/>
                <a:cs typeface="JasmineUPC" pitchFamily="18" charset="-34"/>
              </a:rPr>
              <a:t> (บุคคลและนิติบุคคล)</a:t>
            </a:r>
          </a:p>
          <a:p>
            <a:pPr marL="514350" indent="-514350" eaLnBrk="1" hangingPunct="1">
              <a:buFontTx/>
              <a:buAutoNum type="thaiNumPeriod"/>
            </a:pPr>
            <a:r>
              <a:rPr lang="th-TH" sz="3200" b="1" u="sng">
                <a:solidFill>
                  <a:srgbClr val="0070C0"/>
                </a:solidFill>
                <a:latin typeface="CordiaUPC" pitchFamily="34" charset="-34"/>
                <a:cs typeface="JasmineUPC" pitchFamily="18" charset="-34"/>
              </a:rPr>
              <a:t>กระทำการอย่างหนึ่งอย่างใด </a:t>
            </a:r>
            <a:r>
              <a:rPr lang="th-TH" sz="3200" b="1">
                <a:solidFill>
                  <a:schemeClr val="accent1"/>
                </a:solidFill>
                <a:latin typeface="CordiaUPC" pitchFamily="34" charset="-34"/>
                <a:cs typeface="JasmineUPC" pitchFamily="18" charset="-34"/>
              </a:rPr>
              <a:t>( </a:t>
            </a:r>
            <a:r>
              <a:rPr lang="th-TH" sz="3200" b="1">
                <a:solidFill>
                  <a:srgbClr val="0070C0"/>
                </a:solidFill>
                <a:latin typeface="CordiaUPC" pitchFamily="34" charset="-34"/>
                <a:cs typeface="JasmineUPC" pitchFamily="18" charset="-34"/>
              </a:rPr>
              <a:t>เป็นธุระจัดหา ซื้อ ขาย จำหน่าย   พามาจากหรือ ส่งไปยังที่ใด หน่วงเหนี่ยวกักขัง จัดให้อยู่อาศัย หรือรับไว้ )</a:t>
            </a:r>
          </a:p>
          <a:p>
            <a:pPr marL="514350" indent="-514350" eaLnBrk="1" hangingPunct="1">
              <a:buFontTx/>
              <a:buAutoNum type="thaiNumPeriod" startAt="3"/>
            </a:pPr>
            <a:r>
              <a:rPr lang="th-TH" sz="3200" b="1" u="sng">
                <a:latin typeface="CordiaUPC" pitchFamily="34" charset="-34"/>
                <a:cs typeface="JasmineUPC" pitchFamily="18" charset="-34"/>
              </a:rPr>
              <a:t>ด้วยวิธีการอย่างหนึ่งอย่างใด </a:t>
            </a:r>
            <a:r>
              <a:rPr lang="th-TH" sz="3200" b="1">
                <a:latin typeface="CordiaUPC" pitchFamily="34" charset="-34"/>
                <a:cs typeface="JasmineUPC" pitchFamily="18" charset="-34"/>
              </a:rPr>
              <a:t>( โดยข่มขู่ ใช้กำลังบังคับ ลักพาตัว ฉ้อฉล หลอกลวง ใช้อำนาจโดยมิชอบ) </a:t>
            </a:r>
            <a:r>
              <a:rPr lang="th-TH" sz="3200" b="1" u="sng">
                <a:latin typeface="CordiaUPC" pitchFamily="34" charset="-34"/>
                <a:cs typeface="JasmineUPC" pitchFamily="18" charset="-34"/>
              </a:rPr>
              <a:t>กรณีกระทำกับเด็กอายุ    ต่ำกว่า ๑๘ ปีบริบูรณ์ แม้ไม่มีวิธีการก็เป็นความผิด</a:t>
            </a:r>
            <a:endParaRPr lang="th-TH" sz="3200" u="sng">
              <a:cs typeface="JasmineUPC" pitchFamily="18" charset="-34"/>
            </a:endParaRPr>
          </a:p>
          <a:p>
            <a:pPr marL="514350" indent="-514350" eaLnBrk="1" hangingPunct="1">
              <a:buFontTx/>
              <a:buAutoNum type="thaiNumPeriod" startAt="4"/>
            </a:pPr>
            <a:r>
              <a:rPr lang="th-TH" sz="3200" b="1" u="sng">
                <a:solidFill>
                  <a:srgbClr val="C00000"/>
                </a:solidFill>
                <a:latin typeface="CordiaUPC" pitchFamily="34" charset="-34"/>
                <a:cs typeface="JasmineUPC" pitchFamily="18" charset="-34"/>
              </a:rPr>
              <a:t>เจตนาทุจริต และเจตนาพิเศษ</a:t>
            </a:r>
            <a:r>
              <a:rPr lang="th-TH" sz="3200" b="1">
                <a:solidFill>
                  <a:srgbClr val="C00000"/>
                </a:solidFill>
                <a:latin typeface="CordiaUPC" pitchFamily="34" charset="-34"/>
                <a:cs typeface="JasmineUPC" pitchFamily="18" charset="-34"/>
              </a:rPr>
              <a:t> (เพื่อ</a:t>
            </a:r>
            <a:r>
              <a:rPr lang="th-TH" sz="3200" b="1" u="sng">
                <a:solidFill>
                  <a:srgbClr val="FF0000"/>
                </a:solidFill>
                <a:latin typeface="CordiaUPC" pitchFamily="34" charset="-34"/>
                <a:cs typeface="JasmineUPC" pitchFamily="18" charset="-34"/>
              </a:rPr>
              <a:t>แสวงหาประโยชน์โดยมิ</a:t>
            </a:r>
            <a:r>
              <a:rPr lang="th-TH" sz="3200" b="1">
                <a:solidFill>
                  <a:srgbClr val="FF0000"/>
                </a:solidFill>
                <a:latin typeface="CordiaUPC" pitchFamily="34" charset="-34"/>
                <a:cs typeface="JasmineUPC" pitchFamily="18" charset="-34"/>
              </a:rPr>
              <a:t>ชอบ )</a:t>
            </a:r>
          </a:p>
          <a:p>
            <a:pPr marL="514350" indent="-514350" eaLnBrk="1" hangingPunct="1">
              <a:buFontTx/>
              <a:buAutoNum type="thaiNumPeriod" startAt="4"/>
            </a:pPr>
            <a:endParaRPr lang="th-TH" sz="3200" b="1">
              <a:solidFill>
                <a:srgbClr val="FF0000"/>
              </a:solidFill>
              <a:latin typeface="CordiaUPC" pitchFamily="34" charset="-34"/>
              <a:cs typeface="JasmineUPC" pitchFamily="18" charset="-34"/>
            </a:endParaRPr>
          </a:p>
        </p:txBody>
      </p:sp>
      <p:grpSp>
        <p:nvGrpSpPr>
          <p:cNvPr id="119813" name="Group 9"/>
          <p:cNvGrpSpPr>
            <a:grpSpLocks/>
          </p:cNvGrpSpPr>
          <p:nvPr/>
        </p:nvGrpSpPr>
        <p:grpSpPr bwMode="auto">
          <a:xfrm>
            <a:off x="2382838" y="836613"/>
            <a:ext cx="3857625" cy="1101725"/>
            <a:chOff x="2214546" y="4071942"/>
            <a:chExt cx="4148138" cy="1101725"/>
          </a:xfrm>
        </p:grpSpPr>
        <p:sp>
          <p:nvSpPr>
            <p:cNvPr id="119816" name="Freeform 9"/>
            <p:cNvSpPr>
              <a:spLocks/>
            </p:cNvSpPr>
            <p:nvPr/>
          </p:nvSpPr>
          <p:spPr bwMode="gray">
            <a:xfrm>
              <a:off x="2214546" y="4071942"/>
              <a:ext cx="4148138" cy="533400"/>
            </a:xfrm>
            <a:custGeom>
              <a:avLst/>
              <a:gdLst>
                <a:gd name="T0" fmla="*/ 0 w 2347"/>
                <a:gd name="T1" fmla="*/ 2147483646 h 336"/>
                <a:gd name="T2" fmla="*/ 0 w 2347"/>
                <a:gd name="T3" fmla="*/ 2147483646 h 336"/>
                <a:gd name="T4" fmla="*/ 2147483646 w 2347"/>
                <a:gd name="T5" fmla="*/ 2147483646 h 336"/>
                <a:gd name="T6" fmla="*/ 2147483646 w 2347"/>
                <a:gd name="T7" fmla="*/ 0 h 336"/>
                <a:gd name="T8" fmla="*/ 2147483646 w 2347"/>
                <a:gd name="T9" fmla="*/ 2147483646 h 336"/>
                <a:gd name="T10" fmla="*/ 0 w 2347"/>
                <a:gd name="T11" fmla="*/ 2147483646 h 3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47"/>
                <a:gd name="T19" fmla="*/ 0 h 336"/>
                <a:gd name="T20" fmla="*/ 2347 w 2347"/>
                <a:gd name="T21" fmla="*/ 336 h 3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47" h="336">
                  <a:moveTo>
                    <a:pt x="0" y="188"/>
                  </a:moveTo>
                  <a:lnTo>
                    <a:pt x="0" y="336"/>
                  </a:lnTo>
                  <a:lnTo>
                    <a:pt x="2347" y="336"/>
                  </a:lnTo>
                  <a:lnTo>
                    <a:pt x="2005" y="0"/>
                  </a:lnTo>
                  <a:lnTo>
                    <a:pt x="2005" y="189"/>
                  </a:lnTo>
                  <a:lnTo>
                    <a:pt x="0" y="188"/>
                  </a:lnTo>
                  <a:close/>
                </a:path>
              </a:pathLst>
            </a:custGeom>
            <a:gradFill rotWithShape="1">
              <a:gsLst>
                <a:gs pos="0">
                  <a:srgbClr val="EEEEA9"/>
                </a:gs>
                <a:gs pos="100000">
                  <a:srgbClr val="CC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9817" name="Freeform 15"/>
            <p:cNvSpPr>
              <a:spLocks/>
            </p:cNvSpPr>
            <p:nvPr/>
          </p:nvSpPr>
          <p:spPr bwMode="gray">
            <a:xfrm flipH="1" flipV="1">
              <a:off x="2214546" y="4640267"/>
              <a:ext cx="4148138" cy="533400"/>
            </a:xfrm>
            <a:custGeom>
              <a:avLst/>
              <a:gdLst>
                <a:gd name="T0" fmla="*/ 0 w 2347"/>
                <a:gd name="T1" fmla="*/ 2147483646 h 336"/>
                <a:gd name="T2" fmla="*/ 0 w 2347"/>
                <a:gd name="T3" fmla="*/ 2147483646 h 336"/>
                <a:gd name="T4" fmla="*/ 2147483646 w 2347"/>
                <a:gd name="T5" fmla="*/ 2147483646 h 336"/>
                <a:gd name="T6" fmla="*/ 2147483646 w 2347"/>
                <a:gd name="T7" fmla="*/ 0 h 336"/>
                <a:gd name="T8" fmla="*/ 2147483646 w 2347"/>
                <a:gd name="T9" fmla="*/ 2147483646 h 336"/>
                <a:gd name="T10" fmla="*/ 0 w 2347"/>
                <a:gd name="T11" fmla="*/ 2147483646 h 3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47"/>
                <a:gd name="T19" fmla="*/ 0 h 336"/>
                <a:gd name="T20" fmla="*/ 2347 w 2347"/>
                <a:gd name="T21" fmla="*/ 336 h 3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47" h="336">
                  <a:moveTo>
                    <a:pt x="0" y="188"/>
                  </a:moveTo>
                  <a:lnTo>
                    <a:pt x="0" y="336"/>
                  </a:lnTo>
                  <a:lnTo>
                    <a:pt x="2347" y="336"/>
                  </a:lnTo>
                  <a:lnTo>
                    <a:pt x="2005" y="0"/>
                  </a:lnTo>
                  <a:lnTo>
                    <a:pt x="2005" y="189"/>
                  </a:lnTo>
                  <a:lnTo>
                    <a:pt x="0" y="188"/>
                  </a:lnTo>
                  <a:close/>
                </a:path>
              </a:pathLst>
            </a:custGeom>
            <a:gradFill rotWithShape="1">
              <a:gsLst>
                <a:gs pos="0">
                  <a:srgbClr val="EEEEA9"/>
                </a:gs>
                <a:gs pos="100000">
                  <a:srgbClr val="CC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119814" name="Text Box 20"/>
          <p:cNvSpPr txBox="1">
            <a:spLocks noChangeArrowheads="1"/>
          </p:cNvSpPr>
          <p:nvPr/>
        </p:nvSpPr>
        <p:spPr bwMode="gray">
          <a:xfrm>
            <a:off x="3492500" y="981075"/>
            <a:ext cx="20002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4800" b="1">
                <a:cs typeface="JasmineUPC" pitchFamily="18" charset="-34"/>
              </a:rPr>
              <a:t>บททั่วไป</a:t>
            </a:r>
            <a:endParaRPr lang="en-US" sz="4800" b="1">
              <a:cs typeface="JasmineUPC" pitchFamily="18" charset="-34"/>
            </a:endParaRPr>
          </a:p>
        </p:txBody>
      </p:sp>
      <p:sp>
        <p:nvSpPr>
          <p:cNvPr id="17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th-TH" sz="6600" dirty="0" smtClean="0">
                <a:cs typeface="JasmineUPC" pitchFamily="18" charset="-34"/>
              </a:rPr>
              <a:t>หมวด 1</a:t>
            </a:r>
            <a:endParaRPr lang="en-US" sz="6600" dirty="0" smtClean="0">
              <a:cs typeface="Jasmine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ext Box 3"/>
          <p:cNvSpPr txBox="1">
            <a:spLocks noChangeArrowheads="1"/>
          </p:cNvSpPr>
          <p:nvPr/>
        </p:nvSpPr>
        <p:spPr bwMode="auto">
          <a:xfrm>
            <a:off x="0" y="-387350"/>
            <a:ext cx="9144000" cy="79708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3600">
                <a:latin typeface="Angsana New" pitchFamily="18" charset="-34"/>
                <a:cs typeface="JasmineUPC" pitchFamily="18" charset="-34"/>
              </a:rPr>
              <a:t>       </a:t>
            </a:r>
          </a:p>
          <a:p>
            <a:pPr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     “</a:t>
            </a:r>
            <a:r>
              <a:rPr lang="th-TH" sz="4000" b="1" i="1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การแสวงหาประโยชน์โดยมิชอบ</a:t>
            </a:r>
            <a:r>
              <a:rPr lang="th-TH" sz="4000" b="1">
                <a:latin typeface="TH SarabunPSK" pitchFamily="34" charset="-34"/>
                <a:cs typeface="TH SarabunPSK" pitchFamily="34" charset="-34"/>
              </a:rPr>
              <a:t>” หมายความว่า  </a:t>
            </a:r>
          </a:p>
          <a:p>
            <a:pPr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           - </a:t>
            </a:r>
            <a:r>
              <a:rPr lang="th-TH" sz="4000" b="1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การแสวงหาประโยชน์จากการค้าประเวณี  </a:t>
            </a:r>
          </a:p>
          <a:p>
            <a:pPr eaLnBrk="1" hangingPunct="1"/>
            <a:r>
              <a:rPr lang="th-TH" sz="4000" b="1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	  - การผลิตหรือเผยแพร่วัตถุหรือสื่อลามก </a:t>
            </a:r>
          </a:p>
          <a:p>
            <a:pPr eaLnBrk="1" hangingPunct="1"/>
            <a:r>
              <a:rPr lang="th-TH" sz="4000" b="1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	  - การแสวงหาประโยชน์ทางเพศในรูปแบบอื่น </a:t>
            </a:r>
          </a:p>
          <a:p>
            <a:pPr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	  - การเอาคนลงเป็นทาส</a:t>
            </a:r>
          </a:p>
          <a:p>
            <a:pPr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	  - การนำคนมาขอทาน </a:t>
            </a:r>
          </a:p>
          <a:p>
            <a:pPr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	  - การบังคับใช้แรงงานหรือบริการ </a:t>
            </a:r>
          </a:p>
          <a:p>
            <a:pPr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	  - </a:t>
            </a:r>
            <a:r>
              <a:rPr lang="th-TH" sz="4000" b="1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การบังคับตัดอวัยวะเพื่อการค้า</a:t>
            </a:r>
          </a:p>
          <a:p>
            <a:pPr algn="thaiDist"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	  - </a:t>
            </a:r>
            <a:r>
              <a:rPr lang="th-TH" sz="4000" b="1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หรือการอื่นใดที่คล้ายคลึงกันอันเป็นการขูดรีดบุคคล   ไม่ว่าบุคคลนั้นจะยินยอมหรือไม่ก็ตาม </a:t>
            </a:r>
          </a:p>
          <a:p>
            <a:pPr eaLnBrk="1" hangingPunct="1"/>
            <a:r>
              <a:rPr lang="th-TH" sz="4000" b="1">
                <a:latin typeface="TH SarabunPSK" pitchFamily="34" charset="-34"/>
                <a:cs typeface="TH SarabunPSK" pitchFamily="34" charset="-34"/>
              </a:rPr>
              <a:t>                    ( นิยาม ตาม ม.๔</a:t>
            </a:r>
            <a:r>
              <a:rPr lang="en-US" sz="4000" b="1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>
                <a:latin typeface="TH SarabunPSK" pitchFamily="34" charset="-34"/>
                <a:cs typeface="TH SarabunPSK" pitchFamily="34" charset="-34"/>
              </a:rPr>
              <a:t>แห่ง พ.ร.บ.ค้ามนุษย์)</a:t>
            </a:r>
          </a:p>
          <a:p>
            <a:pPr eaLnBrk="1" hangingPunct="1"/>
            <a:r>
              <a:rPr lang="th-TH" sz="3600">
                <a:latin typeface="Angsana New" pitchFamily="18" charset="-34"/>
                <a:cs typeface="JasmineUPC" pitchFamily="18" charset="-34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รวมกลุ่ม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รวมกลุ่ม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รวมกลุ่ม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รวมกลุ่ม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2113</TotalTime>
  <Words>4008</Words>
  <Application>Microsoft Office PowerPoint</Application>
  <PresentationFormat>นำเสนอทางหน้าจอ (4:3)</PresentationFormat>
  <Paragraphs>547</Paragraphs>
  <Slides>101</Slides>
  <Notes>6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15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101</vt:i4>
      </vt:variant>
    </vt:vector>
  </HeadingPairs>
  <TitlesOfParts>
    <vt:vector size="117" baseType="lpstr">
      <vt:lpstr>Arial</vt:lpstr>
      <vt:lpstr>Angsana New</vt:lpstr>
      <vt:lpstr>Lucida Sans Unicode</vt:lpstr>
      <vt:lpstr>Cordia New</vt:lpstr>
      <vt:lpstr>Wingdings 3</vt:lpstr>
      <vt:lpstr>Verdana</vt:lpstr>
      <vt:lpstr>Wingdings 2</vt:lpstr>
      <vt:lpstr>Calibri</vt:lpstr>
      <vt:lpstr>TH SarabunPSK</vt:lpstr>
      <vt:lpstr>DilleniaUPC</vt:lpstr>
      <vt:lpstr>JasmineUPC</vt:lpstr>
      <vt:lpstr>Vrinda</vt:lpstr>
      <vt:lpstr>FreesiaUPC</vt:lpstr>
      <vt:lpstr>Times New Roman</vt:lpstr>
      <vt:lpstr>CordiaUPC</vt:lpstr>
      <vt:lpstr>รวมกลุ่ม</vt:lpstr>
      <vt:lpstr>              พ.ร.บ.ป้องกันและปราบปรามการค้ามนุษย์(ฉบับที่ ๒) และอนุบัญญัติที่เกี่ยวข้อง</vt:lpstr>
      <vt:lpstr>ภาพนิ่ง 2</vt:lpstr>
      <vt:lpstr>  สถานการณ์การละเมิดกฎหมายคุ้มครองแรงงาน   และการกระทำความผิดกฎหมายป้องกันและปราบปรามการค้ามนุษย์ในประเทศไทย 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ลักษณะการเดินทางโดยเรือของโรฮิงญา</vt:lpstr>
      <vt:lpstr>ภาพนิ่ง 12</vt:lpstr>
      <vt:lpstr>ภาพนิ่ง 13</vt:lpstr>
      <vt:lpstr>ภาพนิ่ง 14</vt:lpstr>
      <vt:lpstr>ภาพการจับกุมกลุ่มโรฮิงญาด้านพื้นที่จังหวัดระนอง</vt:lpstr>
      <vt:lpstr>ภาพนิ่ง 16</vt:lpstr>
      <vt:lpstr>ภาพนิ่ง 17</vt:lpstr>
      <vt:lpstr>ภาพนิ่ง 18</vt:lpstr>
      <vt:lpstr>ภาพนิ่ง 19</vt:lpstr>
      <vt:lpstr> ความหมายคำว่า “ทาส”</vt:lpstr>
      <vt:lpstr>ภาพนิ่ง 21</vt:lpstr>
      <vt:lpstr>ภาพนิ่ง 22</vt:lpstr>
      <vt:lpstr>การทำประมงผิดกฎหมาย  (IUU Fishing)</vt:lpstr>
      <vt:lpstr>ภาพนิ่ง 24</vt:lpstr>
      <vt:lpstr>ภาพนิ่ง 25</vt:lpstr>
      <vt:lpstr>    สถานการณ์           การค้ามนุษย์</vt:lpstr>
      <vt:lpstr>     สถานการณ์ทั่วไป</vt:lpstr>
      <vt:lpstr>      รายงานของ UNODC ปี ๒๕๕๕  (United Nation Office on Drugs and Crimes)</vt:lpstr>
      <vt:lpstr>      รายงานของ UNODC ปี ๒๕๕๕  (United Nation Office on Drugs and Crimes)</vt:lpstr>
      <vt:lpstr>สถานการณ์การค้ามนุษย์ ประเทศไทย มีสถานะเป็น       </vt:lpstr>
      <vt:lpstr>ภาพนิ่ง 31</vt:lpstr>
      <vt:lpstr>ภาพนิ่ง 32</vt:lpstr>
      <vt:lpstr>ภาพนิ่ง 33</vt:lpstr>
      <vt:lpstr>ภาพนิ่ง 34</vt:lpstr>
      <vt:lpstr>การจัดระดับสถานการณ์การค้ามนุษย์ ของสหรัฐฯ ปี ๒๕๕๓-๒๕๕๘</vt:lpstr>
      <vt:lpstr>ประเด็นตามรายงานสถานการณ์การค้ามนุษย์ ของสหรัฐฯ ปี ๒๕๕๓-๒๕๕๘</vt:lpstr>
      <vt:lpstr>ข้อแนะนำสำหรับประเทศไทย (รายงานปี ๒๕๕๘)</vt:lpstr>
      <vt:lpstr>ข้อแนะนำสำหรับประเทศไทย (ต่อ)</vt:lpstr>
      <vt:lpstr>ข้อแนะนำสำหรับประเทศไทย (ต่อ)</vt:lpstr>
      <vt:lpstr>ข้อแนะนำสำหรับประเทศไทย (ต่อ)</vt:lpstr>
      <vt:lpstr>ภาพนิ่ง 41</vt:lpstr>
      <vt:lpstr>      ปัญหาและอุปสรรคในการแก้ไขปัญหา </vt:lpstr>
      <vt:lpstr>ปัญหาและอุปสรรคทั่วไป</vt:lpstr>
      <vt:lpstr>ปัญหาและอุปสรรคทั่วไป(ต่อ)</vt:lpstr>
      <vt:lpstr>ปัญหาและอุปสรรคทั่วไป(ต่อ)</vt:lpstr>
      <vt:lpstr>    นโยบายของรัฐบาล คณะกรรมการระดับชาติฯ คำสั่ง คสช. และมาตรการในการป้องกันและปราบปราม กลไกการทำงานในระดับต่างๆ </vt:lpstr>
      <vt:lpstr>คำแถลงของนายกรัฐมนตรี</vt:lpstr>
      <vt:lpstr>ภาพนิ่ง 48</vt:lpstr>
      <vt:lpstr>ภาพนิ่ง 49</vt:lpstr>
      <vt:lpstr>ภาพนิ่ง 50</vt:lpstr>
      <vt:lpstr>ภาพนิ่ง 51</vt:lpstr>
      <vt:lpstr>ภาพนิ่ง 52</vt:lpstr>
      <vt:lpstr>มาตรการในการป้องกันและปราบปราม  </vt:lpstr>
      <vt:lpstr>มาตรการป้องกัน</vt:lpstr>
      <vt:lpstr>มาตรการระดับประเทศ</vt:lpstr>
      <vt:lpstr>ภาพนิ่ง 56</vt:lpstr>
      <vt:lpstr>มาตรการระดับประเทศ(ต่อ)</vt:lpstr>
      <vt:lpstr>มาตรการระดับประเทศ(ต่อ)</vt:lpstr>
      <vt:lpstr>ภาพนิ่ง 59</vt:lpstr>
      <vt:lpstr>ภาพนิ่ง 60</vt:lpstr>
      <vt:lpstr>ภาพนิ่ง 61</vt:lpstr>
      <vt:lpstr>ภาพนิ่ง 62</vt:lpstr>
      <vt:lpstr>     บทบาทและอำนาจหน้าที่ ของหน่วยงาน          ที่เกี่ยวข้องในการป้องกันและปราบปราม         การค้ามนุษย์ </vt:lpstr>
      <vt:lpstr>ภาพนิ่ง 64</vt:lpstr>
      <vt:lpstr>ภาพนิ่ง 65</vt:lpstr>
      <vt:lpstr>ศูนย์บัญชาการแก้ไขปัญหาการทำการประมงผิดกฎหมาย(ศปมผ.)  Command Center for Combating Illegal Fishing</vt:lpstr>
      <vt:lpstr>ตัวอย่างคดีที่น่าสนใจ ที่เกิดขึ้นในภาคประมงทะเล </vt:lpstr>
      <vt:lpstr>ภาพนิ่ง 68</vt:lpstr>
      <vt:lpstr>ภาพนิ่ง 69</vt:lpstr>
      <vt:lpstr>ภาพนิ่ง 70</vt:lpstr>
      <vt:lpstr>ปคม.แถลงจับกุมค้ามนุษย์ไทย-อินโดฯ</vt:lpstr>
      <vt:lpstr>ภาพนิ่ง 72</vt:lpstr>
      <vt:lpstr>แผนแม่บทการป้องกันปราบปรามการค้ามนุษย์  </vt:lpstr>
      <vt:lpstr>นโยบายและแผนที่เกี่ยวข้อง</vt:lpstr>
      <vt:lpstr>ภาพนิ่ง 75</vt:lpstr>
      <vt:lpstr>นโยบาย ยุทธศาสตร์และมาตรการในการป้องกันและปราบปรามการค้ามนุษย์ ของประเทศไทย ตามมติ ครม.เมื่อ ๑๑ พ.ค.๒๕๕๓</vt:lpstr>
      <vt:lpstr>นโยบาย ของประเทศไทย ตามมติครม.เมื่อ ๑๑ พ.ค.๒๕๕๓</vt:lpstr>
      <vt:lpstr>           แผนปฏิบัติการป้องกันและปราบปราม   การค้ามนุษย์ในเรือประมงทะเล ปี ๒๕๕๙ </vt:lpstr>
      <vt:lpstr>ภาพนิ่ง 79</vt:lpstr>
      <vt:lpstr>ภาพนิ่ง 80</vt:lpstr>
      <vt:lpstr>ภาพนิ่ง 81</vt:lpstr>
      <vt:lpstr>           พ.ร.บ.ป้องกันและปราบปราม             การค้ามนุษย์(ฉบับที่ ๒) พ.ศ.๒๕๕๘                 และอนุบัญญัติที่เกี่ยวข้อง </vt:lpstr>
      <vt:lpstr>พ.ร.บ.ป้องกันและปราบปรามการค้ามนุษย์(ฉบับที่ ๒) พ.ศ.๒๕๕๘</vt:lpstr>
      <vt:lpstr>พ.ร.บ.ป้องกันและปราบปรามการค้ามนุษย์(ฉบับที่ ๒) พ.ศ.๒๕๕๘</vt:lpstr>
      <vt:lpstr>พ.ร.บ.ป้องกันและปราบปรามการค้ามนุษย์(ฉบับที่ ๒) พ.ศ.๒๕๕๘</vt:lpstr>
      <vt:lpstr>พ.ร.บ.ป้องกันและปราบปรามการค้ามนุษย์(ฉบับที่ ๒) พ.ศ.๒๕๕๘</vt:lpstr>
      <vt:lpstr>            ประกาศสำนักนายกรัฐมนตรี  เรื่อง มาตรการป้องกันและปราบปรามการค้ามนุษย์ในสถานประกอบกิจการ โรงงาน และยานพาหนะ</vt:lpstr>
      <vt:lpstr>            ประกาศสำนักนายกรัฐมนตรี  เรื่อง มาตรการป้องกันและปราบปรามการค้ามนุษย์ในสถานประกอบกิจการ โรงงาน และยานพาหนะ</vt:lpstr>
      <vt:lpstr>            ประกาศสำนักนายกรัฐมนตรี  เรื่อง มาตรการป้องกันและปราบปรามการค้ามนุษย์ในสถานประกอบกิจการ โรงงาน และยานพาหนะ</vt:lpstr>
      <vt:lpstr>            ประกาศสำนักนายกรัฐมนตรี  เรื่อง มาตรการป้องกันและปราบปรามการค้ามนุษย์ในสถานประกอบกิจการ โรงงาน และยานพาหนะ</vt:lpstr>
      <vt:lpstr>            ประกาศสำนักนายกรัฐมนตรี  เรื่อง มาตรการป้องกันและปราบปรามการค้ามนุษย์ในสถานประกอบกิจการ โรงงาน และยานพาหนะ</vt:lpstr>
      <vt:lpstr>            ประกาศสำนักนายกรัฐมนตรี  เรื่อง มาตรการป้องกันและปราบปรามการค้ามนุษย์ในสถานประกอบกิจการ โรงงาน และยานพาหนะ</vt:lpstr>
      <vt:lpstr>           พ.ร.บ.ป้องกันและปราบปรามการค้ามนุษย์   พ.ศ.๒๕๕๑ </vt:lpstr>
      <vt:lpstr>   พ.ร.บ.ป้องกันและปราบปรามการค้ามนุษย์ พ.ศ.๒๕๕๑</vt:lpstr>
      <vt:lpstr>   พ.ร.บ.ป้องกันและปราบปรามการค้ามนุษย์ พ.ศ.๒๕๕๑</vt:lpstr>
      <vt:lpstr>   พ.ร.บ.ป้องกันและปราบปรามการค้ามนุษย์ พ.ศ.๒๕๕๑</vt:lpstr>
      <vt:lpstr>หมวด 1</vt:lpstr>
      <vt:lpstr>หมวด 1</vt:lpstr>
      <vt:lpstr>ภาพนิ่ง 99</vt:lpstr>
      <vt:lpstr>ภาพนิ่ง 100</vt:lpstr>
      <vt:lpstr>ขอบคุณ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การประชุมเรื่องค้ามนุษย์</dc:title>
  <dc:creator>samsung</dc:creator>
  <cp:lastModifiedBy>sai</cp:lastModifiedBy>
  <cp:revision>199</cp:revision>
  <cp:lastPrinted>2015-05-11T10:10:34Z</cp:lastPrinted>
  <dcterms:created xsi:type="dcterms:W3CDTF">2012-12-09T11:37:39Z</dcterms:created>
  <dcterms:modified xsi:type="dcterms:W3CDTF">2016-10-11T08:33:52Z</dcterms:modified>
</cp:coreProperties>
</file>