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</p:sldMasterIdLst>
  <p:notesMasterIdLst>
    <p:notesMasterId r:id="rId21"/>
  </p:notesMasterIdLst>
  <p:sldIdLst>
    <p:sldId id="260" r:id="rId10"/>
    <p:sldId id="265" r:id="rId11"/>
    <p:sldId id="270" r:id="rId12"/>
    <p:sldId id="267" r:id="rId13"/>
    <p:sldId id="268" r:id="rId14"/>
    <p:sldId id="266" r:id="rId15"/>
    <p:sldId id="261" r:id="rId16"/>
    <p:sldId id="263" r:id="rId17"/>
    <p:sldId id="269" r:id="rId18"/>
    <p:sldId id="264" r:id="rId19"/>
    <p:sldId id="262" r:id="rId2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FF66CC"/>
    <a:srgbClr val="FF66FF"/>
    <a:srgbClr val="33CCFF"/>
    <a:srgbClr val="CCFFFF"/>
    <a:srgbClr val="FF9966"/>
    <a:srgbClr val="FFFFCC"/>
    <a:srgbClr val="FFCCFF"/>
    <a:srgbClr val="66C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922-FDD7-4926-BA9D-7BC44287A632}" type="datetimeFigureOut">
              <a:rPr lang="th-TH" smtClean="0"/>
              <a:pPr/>
              <a:t>23/03/60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A6AF4-DDB9-4EB3-AAC2-520436858C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273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spcBef>
                <a:spcPct val="0"/>
              </a:spcBef>
            </a:pPr>
            <a:r>
              <a:rPr lang="th-TH" altLang="th-TH" smtClean="0">
                <a:latin typeface="Angsana New" pitchFamily="18" charset="-34"/>
                <a:cs typeface="Angsana New" pitchFamily="18" charset="-34"/>
              </a:rPr>
              <a:t>ต่อมารัฐบาลได้ประกาศใช้พระราชบัญญัติป้องกันและปราบปรามการค้ามนุษย์ พ.ศ. 2551 ซึ่งมีผลบังคับใช้เมื่อวันที่ 5 มิถุนายน 2551 โดยมีเจตนารมณ์นอกเหนือจากการบังคับใช้กฎหมายเรื่องการค้ามนุษย์เป็นการเฉพาะ ยังให้ความสำคัญกับการคุ้มครองช่วยเหลือผู้เสียหายจากการค้ามนุษย์ โดยคำนึงถึงหลักสิทธิมนุษยชน และศักดิ์ศรีความเป็นมนุษย์ จึงเป็นเหตุผลที่มอบให้กระทรวง พม. เป็นหน่วยงานรักษาการตามกฎหมาย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8FA1F2-3689-4F4D-A882-03DDBE40BE62}" type="slidenum">
              <a:rPr lang="th-TH" altLang="th-TH">
                <a:solidFill>
                  <a:srgbClr val="000000"/>
                </a:solidFill>
              </a:rPr>
              <a:pPr/>
              <a:t>2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68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spcBef>
                <a:spcPts val="300"/>
              </a:spcBef>
            </a:pPr>
            <a:r>
              <a:rPr lang="th-TH" alt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สำหรับ “พระราชบัญญัติป้องกันและปราบปรามการค้ามนุษย์ พ.ศ. 2551” ซึ่งรัฐบาลได้ประกาศและมีผลบังคับใช้เมื่อวันที่ 5 มิถุนายน 2551 ได้นำนิยามตามพิธีสารดังกล่าว มากำหนดไว้ในมาตรา 6 ว่า ผู้ใดเพื่อแสวงหาประโยชน์โดยมิชอบ กระทำการอย่างหนึ่งอย่างใด ดังต่อไปนี้</a:t>
            </a:r>
            <a:endParaRPr lang="en-US" altLang="th-TH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thaiDist">
              <a:lnSpc>
                <a:spcPts val="1800"/>
              </a:lnSpc>
              <a:spcBef>
                <a:spcPts val="300"/>
              </a:spcBef>
            </a:pPr>
            <a:r>
              <a:rPr lang="en-US" alt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th-TH" alt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เป็นธุระจัดหา ซื้อ ขาย จำหน่าย พามาจากหรือส่งไปยังที่ใด หน่วงเหนี่ยวกักขัง จัดให้อยู่อาศัย หรือการรับไว้ซึ่งบุคคลใด โดยข่มขู่ ใช้กำลังบังคับ ลักพาตัว ฉ้อฉล หลอกลวง ใช้อำนาจโดยมิชอบ หรือโดยให้เงินหรือผลประโยชน์อย่างอื่นแก่ผู้ปกครองหรือผู้ดูแลบุคคลนั้น เพื่อให้ผู้ปกครองหรือผู้ดูแลบุคคลให้ความยินยอมแก่ผู้กระทำความผิดในการแสวงหาประโยชน์จากบุคคลที่ตนดูแล หรือ</a:t>
            </a:r>
            <a:endParaRPr lang="en-US" altLang="th-TH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thaiDist">
              <a:lnSpc>
                <a:spcPts val="1800"/>
              </a:lnSpc>
              <a:spcBef>
                <a:spcPts val="300"/>
              </a:spcBef>
            </a:pPr>
            <a:r>
              <a:rPr lang="th-TH" alt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2. เป็นธุระจัดหา ซื้อ ขาย จำหน่าย พามาจากหรือส่งไปยังที่ใด หน่วงเหนี่ยวกักขัง จัดให้อยู่อาศัย หรือรับไว้ซึ่งเด็ก</a:t>
            </a:r>
            <a:endParaRPr lang="en-US" altLang="th-TH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thaiDist">
              <a:lnSpc>
                <a:spcPts val="1800"/>
              </a:lnSpc>
              <a:spcBef>
                <a:spcPts val="300"/>
              </a:spcBef>
            </a:pPr>
            <a:r>
              <a:rPr lang="th-TH" altLang="th-TH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ผู้นั้นกระทำความผิดฐานค้ามนุษย์ </a:t>
            </a: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fld id="{C11F528F-D9F5-4826-AD4A-A8B6B43F0769}" type="slidenum">
              <a:rPr lang="th-TH" altLang="th-TH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th-TH" altLang="th-TH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46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DE98B-DC2A-4FF5-9721-27682D6D119E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6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F6B650B-9E8B-4504-A059-BCD487CDDB1D}" type="slidenum">
              <a:rPr lang="th-TH" altLang="th-TH" sz="1200">
                <a:solidFill>
                  <a:prstClr val="black"/>
                </a:solidFill>
              </a:rPr>
              <a:pPr eaLnBrk="1" hangingPunct="1"/>
              <a:t>9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3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60EAD0B-5D2D-4F3A-B06F-53B35578FA04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F78751F-B1FD-4EF0-BC70-BA603B0C99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7442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485CDE5E-4CC9-46B5-BE35-EF86F44DC92D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72FF6718-56FD-430E-B493-F925BD651B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044086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654FAF90-2300-4968-AADB-541EBB6E7E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30607F-E3CC-4902-A0A6-14D3AA2DB408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3457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7D50517-75DA-42FA-86C7-5CD1F45035FE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BF73B6D-3EDB-4DA6-8CFB-6E7A853F67F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8068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4ED7-E4FA-4EA7-BDFC-3DAD822C0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05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D373-FD6F-4462-B7BA-015BFDFDB9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92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B92F-2D98-44CB-AC7E-A5E298049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53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E6C0-B406-4C05-B1CA-9AFEB3E97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23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428F-3754-49DF-B482-5338BB39A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8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47E3-9465-4093-94CC-FFEE925856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825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95D1-7C8F-4F1F-A7E7-B8F2BA730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11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B3F2-ED34-461E-87D8-CABFD1F10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33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9B7585E-E312-40FF-837C-46088A998A7F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146E9A9-4268-4666-99A1-0F81CCB177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0398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E658-32F2-41DD-8A2F-0DBC6DCB2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9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3ACD-16D4-4C11-9DC7-273E766E7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6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677C-5B89-45E1-8203-E31A774FD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2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8C14-C05F-4EDD-AF8C-BEC9ADE70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37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C5FA-A20A-4D03-A427-EBE2B4ABF07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3402-A90B-4B74-8C21-1F9219E35D7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84449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6594-3CF6-4296-8E7F-9E0D7CAF71C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332A-0EAC-47A1-9C46-029E42EE22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3471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CBE2-ECC0-435D-9008-4008A374808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0343-CE17-482A-8674-57D6E32DD2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80002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9E39-A366-4046-9793-98F6D43195C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A41A-D461-4B09-9B4E-B4FCB9CABE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96505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5DE7-E5E0-4828-A7C9-4307D86E064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DB92-207E-460B-A539-F72BD670C7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0243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0107-6D1B-4FFD-87E9-3C8AB9A80CA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AA1E-4BA5-47C6-ABF8-7393AE38ABA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2919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1A3D0B4-5754-4C85-A2F9-D40473FA017F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5B785C9-8CD4-49B6-A283-4D7D9102BC1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7415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D2EE-4439-4DC8-BC90-00E36B70811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A2AA-DC58-4964-9074-06C2C411142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6260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CF98-4060-4DE9-ACC6-23871FAECDC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3F45-A13E-43A3-B1AF-41B165D52F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44493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8D36-3F4A-4BC8-97F9-4895A0B680D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DD2B-4259-467A-906A-18FF5A1904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78167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99CA-7FDE-4793-B892-FF0CF25EF6C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54A0-0CE6-40FB-AB4B-090B48A8C6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5494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C3A9-0D5E-409C-A8AA-0E81C5248A9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EB8A-69B7-49EB-B98E-28252F9AF33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502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662" b="1">
                <a:solidFill>
                  <a:schemeClr val="tx2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70" y="4181669"/>
            <a:ext cx="3657600" cy="384048"/>
          </a:xfrm>
        </p:spPr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386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633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2769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662" b="1">
                <a:solidFill>
                  <a:schemeClr val="tx2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FFF39D"/>
                </a:solidFill>
              </a:rPr>
              <a:pPr/>
              <a:t>23/03/60</a:t>
            </a:fld>
            <a:endParaRPr lang="th-TH">
              <a:solidFill>
                <a:srgbClr val="FFF39D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>
              <a:solidFill>
                <a:srgbClr val="FFF39D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31699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29413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84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84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373816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3CC2BC2-34C2-4E75-8B7A-766907B4EA7E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B509632-5B83-402C-A1A4-1092D2F0694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724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272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26437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1846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69"/>
              </a:spcBef>
              <a:spcAft>
                <a:spcPts val="923"/>
              </a:spcAft>
              <a:buNone/>
              <a:defRPr sz="1108"/>
            </a:lvl1pPr>
            <a:lvl2pPr>
              <a:buNone/>
              <a:defRPr sz="1108"/>
            </a:lvl2pPr>
            <a:lvl3pPr>
              <a:buNone/>
              <a:defRPr sz="923"/>
            </a:lvl3pPr>
            <a:lvl4pPr>
              <a:buNone/>
              <a:defRPr sz="831"/>
            </a:lvl4pPr>
            <a:lvl5pPr>
              <a:buNone/>
              <a:defRPr sz="83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8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1846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954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92"/>
              </a:spcBef>
              <a:spcAft>
                <a:spcPts val="369"/>
              </a:spcAft>
              <a:buFontTx/>
              <a:buNone/>
              <a:defRPr sz="1108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4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33945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05121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662" b="1">
                <a:solidFill>
                  <a:schemeClr val="tx2"/>
                </a:solidFill>
              </a:defRPr>
            </a:lvl1pPr>
            <a:lvl2pPr marL="422041" indent="0" algn="ctr">
              <a:buNone/>
            </a:lvl2pPr>
            <a:lvl3pPr marL="844083" indent="0" algn="ctr">
              <a:buNone/>
            </a:lvl3pPr>
            <a:lvl4pPr marL="1266124" indent="0" algn="ctr">
              <a:buNone/>
            </a:lvl4pPr>
            <a:lvl5pPr marL="1688165" indent="0" algn="ctr">
              <a:buNone/>
            </a:lvl5pPr>
            <a:lvl6pPr marL="2110207" indent="0" algn="ctr">
              <a:buNone/>
            </a:lvl6pPr>
            <a:lvl7pPr marL="2532248" indent="0" algn="ctr">
              <a:buNone/>
            </a:lvl7pPr>
            <a:lvl8pPr marL="2954289" indent="0" algn="ctr">
              <a:buNone/>
            </a:lvl8pPr>
            <a:lvl9pPr marL="3376331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70" y="4181669"/>
            <a:ext cx="3657600" cy="384048"/>
          </a:xfrm>
        </p:spPr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8042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254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2769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662" b="1">
                <a:solidFill>
                  <a:schemeClr val="tx2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FFF39D"/>
                </a:solidFill>
              </a:rPr>
              <a:pPr/>
              <a:t>23/03/60</a:t>
            </a:fld>
            <a:endParaRPr lang="th-TH">
              <a:solidFill>
                <a:srgbClr val="FFF39D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>
              <a:solidFill>
                <a:srgbClr val="FFF39D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92443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515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9CB2C4D-3C18-4A6D-B587-76A0C06423E1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7D7D2C8-6866-4C1F-B156-5325BB6A7F9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7527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84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84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3383697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871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1508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1846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69"/>
              </a:spcBef>
              <a:spcAft>
                <a:spcPts val="923"/>
              </a:spcAft>
              <a:buNone/>
              <a:defRPr sz="1108"/>
            </a:lvl1pPr>
            <a:lvl2pPr>
              <a:buNone/>
              <a:defRPr sz="1108"/>
            </a:lvl2pPr>
            <a:lvl3pPr>
              <a:buNone/>
              <a:defRPr sz="923"/>
            </a:lvl3pPr>
            <a:lvl4pPr>
              <a:buNone/>
              <a:defRPr sz="831"/>
            </a:lvl4pPr>
            <a:lvl5pPr>
              <a:buNone/>
              <a:defRPr sz="83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3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1846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954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92"/>
              </a:spcBef>
              <a:spcAft>
                <a:spcPts val="369"/>
              </a:spcAft>
              <a:buFontTx/>
              <a:buNone/>
              <a:defRPr sz="1108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74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29777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6918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61B39A0-FADD-49CD-BA78-3CA7151B3AFD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BF40E70-3082-4961-8416-C20D142C49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56831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D40B5EF-7CB3-4A15-A661-88332E4AC4F6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42DDEBC-3359-4DD6-A2FE-C2EE9E9C02D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48424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BFBDDAB-9D5C-4CCB-87DF-EA02DC2CF355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293FA92-1D99-4AA7-A01E-8829B09F2D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9898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1191D2E-51BC-4740-95D9-721B8D8E0C2B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E54CD43-0768-415D-B530-FAD254CDFE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36645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83CDBF7-6598-4B46-8A08-ABD39A082764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3F6462AC-A86D-4C38-9083-F863225581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69629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C122FB4-5310-440F-8AFC-9DDC13C31A13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7EFCBEC-503A-47AB-9542-E3D654E505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64159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6C271C5-CA18-49E6-99FB-F25722780934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4F7C53A-5BDD-4866-8946-23272D7D84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1915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BCB1D30-1055-43A8-95D5-D2BE0CF3FAA7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3360F0A-9121-4B9A-8171-63E18F0AC9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71427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2C82E67-5414-48DD-9122-EB65E9863DA8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2334A29-6E25-4320-A7B3-64EDE779112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91795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42CF840-EC67-4A49-9972-C8AAE2DDA756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31914A2-EE68-4EC7-9966-463A959E1AA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84371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B8521E1-6FB4-4468-884A-195DEB6BB858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207264F-0FB6-4A34-A87C-77E308C8C9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7410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5E4B2F6-0BE2-4603-9FDA-0B04E9812C51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EB0FA7A-CA7F-4A08-B544-15BBC2332BD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85536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C2A1013-393B-4323-A9F1-69653FD71D1A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3B3944C-FF54-463D-9AA9-D1606A7872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361634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24BA9D2-7CB7-4F9F-B706-03934EB08708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6876724-B104-44E4-9A7B-FC5668C64B1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5550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75DE4958-F03D-4858-94DA-04B6D2BAFCD2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71EE99A-C4FD-4836-9078-CD067A7B79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52861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2A5A282-7F9C-40DF-B586-76DBD345D50F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2FD47F9-7196-4717-90CB-2E445988EAF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611135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1CB38B0-25F4-4C4B-94DC-42FD8D997047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73439DD-E680-41C3-9143-1ACCB9F52A4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70780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80AFB0F-9A41-41B7-9BFD-0940CC5B6344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58AC03E9-3BCF-4217-A7A7-1F7FBE1B85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85344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470A212B-F5AC-47BF-8989-6163AAB55E02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A409773-4FB0-4AB2-8E74-CF2B3AC6D8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201846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79104C88-24AC-449D-8828-B4EDE283CF2F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79E270E-0113-460C-8A90-B4B68ED763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08855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1281D94-D30E-4D87-9CBB-EB85A9D23FE0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55D3BEE-1D62-4986-93E5-64D82E1D927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44442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9D6B13A-3D16-4599-BB82-EC1228D74CB2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AFC6B79-5DF1-4565-868A-4A96BF86FAC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188716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4775FF7-E727-44F9-AAB1-51C5C7DEBAFA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4A0F775-F647-43B2-A3B1-80BF8156F5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15579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63E6B48-0BF4-4FBE-BB3D-450E509ADD7B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7B63E92-6F7D-4DF7-8919-50C882E0A39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16253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3AF6-407D-4AAD-B81B-9796265294E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D49B1-6BF8-42A1-A6B6-631FF34C8305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9089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C2E89D0-48ED-4982-859A-8E0CD9525A59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B8B8682-C8BA-44ED-A3D7-D28D6176B9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71556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D365-2CA6-42A5-AA57-EED840A4776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58679-CC56-4BF0-A880-54C82ACC05B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7000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1830-315D-4B83-A8F2-7D3BF57E784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5822A-3E08-4CE8-8037-2CE9BBD16AEE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27259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F05A-07BA-47FA-9F5F-4470CF47129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BF3AF-5583-4F8D-AD01-79C58AA2F2E6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566634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F619-71BC-440E-B0A9-68C899480B6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A2C6-8B14-44A0-B980-6B0AF8AD464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033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31AD-3E55-4F90-9A21-C75A02CFFAD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4DF17-3E49-4EFA-9A14-81BB0E8AA508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057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9B1C-41CE-4B78-A832-AF9A5C3F72E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5E9ED-3956-446D-889E-F264F3B0A68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21826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4773-7527-474F-AD3E-844D051A4FE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EA186-747B-4023-836D-876FD560B3BE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74265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3177-2CA4-448D-924C-F663E92C1D4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0CB3-B9C2-4AEC-A58C-87CB2280834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10003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616CD-916D-4557-8CC2-FF34B455346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89F3A-9096-4F19-BA35-DA4DDD327B48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12213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B31B-6C6D-485A-8ED9-794864244E6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0540D-1E91-4B8D-B9EA-2E2B8C96AF8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4550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B857B7E-F584-4BA0-8787-9F30358C0119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5A43187-21C0-4A6F-A3E9-0C616116B3C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67081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D061B5-DE35-40A1-93DF-432290C71240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994AD17E-C823-4C11-9C71-2F71AE3700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9591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30A2C2-B81B-48EC-8FFE-77D138C8A0CD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D8789E6F-75F3-43F1-AFB1-3736C6EBCB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9458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FD3CF4-9738-440B-AFF3-C13911F1C623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FAAA1957-629D-4E0D-9A48-5E356BF232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126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9EBD78-ACD9-43AB-B1E6-B866C07EB836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7D2F2F64-EFC3-4B45-9A5A-180020B6BF5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420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196930-5358-4110-BC43-F59A26B4F436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A3EC1402-10F3-4516-A91C-11DD96A624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7939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E147D9-25EE-4AEB-B43E-863A81DC91CC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E11BF61C-FF63-44C5-A4C2-773A7B67744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40480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80F4F9-A8C4-491C-9558-BE7E84E9219D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927FA5FC-7A7D-4CA0-A4DD-0CF768F27D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818016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003E44A2-D202-489D-96FC-E7605F8DE9F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1DC680-2D81-4790-9DC2-11FD0A65F419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1205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0341C13C-40D7-4755-AFC5-1216C5FCDF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5A3035-1C16-440B-A8D1-0C8C7CE63FE1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62700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374FB5-C1C8-46C0-BE56-8D307430D038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fld id="{244132F8-F275-40AD-914D-EEAEACA9AD6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2614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638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E34464A6-FF42-4755-9449-1F733F8AFD1F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028762DE-EE52-47D7-B1E5-192005AE57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948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327-D56A-4A46-AD31-EAF48D002BD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4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64000"/>
              </a:srgbClr>
            </a:gs>
            <a:gs pos="53000">
              <a:srgbClr val="D4DEFF">
                <a:alpha val="56000"/>
              </a:srgbClr>
            </a:gs>
            <a:gs pos="83000">
              <a:srgbClr val="D4DEFF">
                <a:alpha val="66000"/>
              </a:srgbClr>
            </a:gs>
            <a:gs pos="100000">
              <a:srgbClr val="96AB94">
                <a:alpha val="5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B47D4-21A0-4B4B-9B44-D66152EB221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EEC58-ADA9-4750-9284-39A8D5A919A1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926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DF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108">
                <a:solidFill>
                  <a:schemeClr val="tx2"/>
                </a:solidFill>
              </a:defRPr>
            </a:lvl1pPr>
          </a:lstStyle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8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92" b="1">
                <a:solidFill>
                  <a:srgbClr val="FFFFFF"/>
                </a:solidFill>
              </a:defRPr>
            </a:lvl1pPr>
          </a:lstStyle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124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2769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ts val="554"/>
        </a:spcBef>
        <a:buClr>
          <a:schemeClr val="accent1"/>
        </a:buClr>
        <a:buSzPct val="70000"/>
        <a:buFont typeface="Wingdings"/>
        <a:buChar char="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5322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16881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6881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68817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68817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477" kern="1200">
          <a:solidFill>
            <a:schemeClr val="tx2"/>
          </a:solidFill>
          <a:latin typeface="+mn-lt"/>
          <a:ea typeface="+mn-ea"/>
          <a:cs typeface="+mn-cs"/>
        </a:defRPr>
      </a:lvl6pPr>
      <a:lvl7pPr marL="1856982" indent="-16881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292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110207" indent="-168817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292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363431" indent="-16881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29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DF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 dirty="0">
              <a:solidFill>
                <a:prstClr val="black"/>
              </a:solidFill>
            </a:endParaRPr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108">
                <a:solidFill>
                  <a:schemeClr val="tx2"/>
                </a:solidFill>
              </a:defRPr>
            </a:lvl1pPr>
          </a:lstStyle>
          <a:p>
            <a:fld id="{299831F4-3FDA-4803-8863-1DD5B55993FE}" type="datetimeFigureOut">
              <a:rPr lang="th-TH" smtClean="0">
                <a:solidFill>
                  <a:srgbClr val="575F6D"/>
                </a:solidFill>
              </a:rPr>
              <a:pPr/>
              <a:t>23/03/60</a:t>
            </a:fld>
            <a:endParaRPr lang="th-TH">
              <a:solidFill>
                <a:srgbClr val="575F6D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8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575F6D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>
              <a:solidFill>
                <a:prstClr val="white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lang="en-US" sz="2585">
              <a:solidFill>
                <a:prstClr val="black"/>
              </a:solidFill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585" dirty="0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92" b="1">
                <a:solidFill>
                  <a:srgbClr val="FFFFFF"/>
                </a:solidFill>
              </a:defRPr>
            </a:lvl1pPr>
          </a:lstStyle>
          <a:p>
            <a:fld id="{71D9B764-04A0-4A8C-8C81-91C34460256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424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2769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3225" indent="-253225" algn="l" rtl="0" eaLnBrk="1" latinLnBrk="0" hangingPunct="1">
        <a:spcBef>
          <a:spcPts val="554"/>
        </a:spcBef>
        <a:buClr>
          <a:schemeClr val="accent1"/>
        </a:buClr>
        <a:buSzPct val="70000"/>
        <a:buFont typeface="Wingdings"/>
        <a:buChar char=""/>
        <a:defRPr kumimoji="0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5322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16881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7" indent="-16881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350532" indent="-168817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68817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477" kern="1200">
          <a:solidFill>
            <a:schemeClr val="tx2"/>
          </a:solidFill>
          <a:latin typeface="+mn-lt"/>
          <a:ea typeface="+mn-ea"/>
          <a:cs typeface="+mn-cs"/>
        </a:defRPr>
      </a:lvl6pPr>
      <a:lvl7pPr marL="1856982" indent="-16881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292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110207" indent="-168817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292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363431" indent="-16881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29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9219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5F39AC1E-416D-4D79-A1E2-5AFEB76D4F72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5A298BFA-86D2-465E-B231-27E670D9682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309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th-TH" alt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th-TH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7CC52EB4-C150-4E3A-9F2C-0676387F1FAC}" type="datetimeFigureOut">
              <a:rPr lang="th-TH"/>
              <a:pPr>
                <a:defRPr/>
              </a:pPr>
              <a:t>23/03/60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6069CD6D-DD14-4DCA-8011-18729F9D93A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7781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3D737-638B-4B37-BA42-129CF680A86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8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3AA43-B158-498C-9C45-DB61C078DEDE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9627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123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125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7B959-387A-4DA8-AF5A-1363EAA12B54}" type="datetimeFigureOut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23/03/60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ngsana New" panose="02020603050405020304" pitchFamily="18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E0A208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0A21C-20BE-4D7B-9BFF-2AEF5D306DA8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  <p:sp>
        <p:nvSpPr>
          <p:cNvPr id="1025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25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787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F5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  <a:cs typeface="Cordia New" pitchFamily="34" charset="-34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0"/>
            <a:ext cx="9144000" cy="5715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th-TH" sz="2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คณะกรรมการระดับชาติว่าด้วยการป้องกันและปราบปรามการค้ามนุษย์</a:t>
            </a:r>
          </a:p>
        </p:txBody>
      </p:sp>
      <p:sp>
        <p:nvSpPr>
          <p:cNvPr id="21" name="ตัดมุมสี่เหลี่ยมด้านเดียวกัน 20"/>
          <p:cNvSpPr/>
          <p:nvPr/>
        </p:nvSpPr>
        <p:spPr>
          <a:xfrm>
            <a:off x="4589463" y="2214563"/>
            <a:ext cx="2143125" cy="1928812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smtClean="0">
                <a:solidFill>
                  <a:srgbClr val="0D0D0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คณะกรรมการป้องกันและปราบปรามการค้ามนุษย์</a:t>
            </a:r>
            <a:r>
              <a:rPr lang="en-US" sz="2000" smtClean="0">
                <a:solidFill>
                  <a:srgbClr val="0D0D0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000" smtClean="0">
                <a:solidFill>
                  <a:srgbClr val="0D0D0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ปคม.</a:t>
            </a:r>
            <a:r>
              <a:rPr lang="en-US" sz="2000" smtClean="0">
                <a:solidFill>
                  <a:srgbClr val="0D0D0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000" smtClean="0">
                <a:solidFill>
                  <a:srgbClr val="0D0D0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smtClean="0">
              <a:solidFill>
                <a:srgbClr val="0D0D0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นรม.</a:t>
            </a:r>
            <a:r>
              <a:rPr lang="en-US" sz="18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17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พล.อ. ประวิตร วงษ์สุวรรณ  </a:t>
            </a:r>
            <a:r>
              <a:rPr lang="th-TH" sz="18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</a:t>
            </a:r>
            <a:r>
              <a:rPr lang="en-US" sz="18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 b="1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ตัดมุมสี่เหลี่ยมด้านเดียวกัน 22"/>
          <p:cNvSpPr/>
          <p:nvPr/>
        </p:nvSpPr>
        <p:spPr>
          <a:xfrm>
            <a:off x="4572000" y="4929188"/>
            <a:ext cx="2286000" cy="1714500"/>
          </a:xfrm>
          <a:prstGeom prst="snip2Same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คณะกรรมการ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ปกค.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รอง 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นรม.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พล.ร.อ. ณรงค์ พิพัฒนาศัย</a:t>
            </a:r>
          </a:p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5" name="ตัวเชื่อมต่อตรง 24"/>
          <p:cNvCxnSpPr>
            <a:stCxn id="4" idx="2"/>
          </p:cNvCxnSpPr>
          <p:nvPr/>
        </p:nvCxnSpPr>
        <p:spPr>
          <a:xfrm rot="5400000">
            <a:off x="4500563" y="641350"/>
            <a:ext cx="142875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2071688" y="714375"/>
            <a:ext cx="5857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 rot="16200000" flipH="1">
            <a:off x="701965" y="3875088"/>
            <a:ext cx="3214688" cy="3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 rot="5400000" flipH="1" flipV="1">
            <a:off x="3071309" y="3828256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rot="5400000" flipH="1" flipV="1">
            <a:off x="928184" y="3756819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ตัวเชื่อมต่อตรง 55"/>
          <p:cNvCxnSpPr/>
          <p:nvPr/>
        </p:nvCxnSpPr>
        <p:spPr>
          <a:xfrm rot="5400000" flipH="1" flipV="1">
            <a:off x="935327" y="2392363"/>
            <a:ext cx="21431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 rot="5400000" flipH="1" flipV="1">
            <a:off x="3071309" y="2399506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/>
          <p:nvPr/>
        </p:nvCxnSpPr>
        <p:spPr>
          <a:xfrm>
            <a:off x="1000125" y="2000250"/>
            <a:ext cx="2143125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313460" y="1428750"/>
            <a:ext cx="3786188" cy="857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คณะกรรมการนโยบายแก้ไขปัญหาการค้ามนุษย์และการทำประมงผิดกฎหมาย</a:t>
            </a:r>
          </a:p>
          <a:p>
            <a:pPr algn="ctr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นรม.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เป็นประธาน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6" name="ตัวเชื่อมต่อตรง 45"/>
          <p:cNvCxnSpPr/>
          <p:nvPr/>
        </p:nvCxnSpPr>
        <p:spPr>
          <a:xfrm rot="5400000" flipH="1" flipV="1">
            <a:off x="1958182" y="827881"/>
            <a:ext cx="2286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สี่เหลี่ยมผืนผ้า 59"/>
          <p:cNvSpPr/>
          <p:nvPr/>
        </p:nvSpPr>
        <p:spPr>
          <a:xfrm>
            <a:off x="571500" y="5500688"/>
            <a:ext cx="3286125" cy="11430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ด้านประชาสัมพันธ์และกฎหมายที่เกี่ยวกับการป้องกันและแก้ไขปัญหาการค้ามนุษย์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รมว.กต.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2399003" y="3857625"/>
            <a:ext cx="2071687" cy="1428750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แก้ไขปัญหาการทำประมง  ผิดกฎหมาย </a:t>
            </a:r>
            <a:r>
              <a:rPr lang="en-US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(IUU Fishing)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รมว. 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41565" y="3857625"/>
            <a:ext cx="2214563" cy="1428750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แก้ไขปัญหาการใช้แรงงานเด็ก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แรงงานบังคับ 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และแรงงานต่างด้าว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รมว.รง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41565" y="2500313"/>
            <a:ext cx="2214563" cy="1214437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คณะอนุกรรมการปราบปรามการค้ามนุษย์</a:t>
            </a:r>
            <a:r>
              <a:rPr lang="en-US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รอง 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นรม.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พล.อ. ประวิตร วงษ์สุวรรณประธาน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2399003" y="2500313"/>
            <a:ext cx="2000250" cy="12144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ด้านสตรีในการป้องกันและปราบปรามการค้ามนุษย์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รมว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พม.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714375" y="857250"/>
            <a:ext cx="2786063" cy="42862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คำสั่งสำนักนายกฯ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ลว.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17 ก.พ. 58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9" name="ตัวเชื่อมต่อตรง 68"/>
          <p:cNvCxnSpPr/>
          <p:nvPr/>
        </p:nvCxnSpPr>
        <p:spPr>
          <a:xfrm rot="16200000" flipV="1">
            <a:off x="1993106" y="1364457"/>
            <a:ext cx="157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สี่เหลี่ยมผืนผ้า 82"/>
          <p:cNvSpPr/>
          <p:nvPr/>
        </p:nvSpPr>
        <p:spPr>
          <a:xfrm>
            <a:off x="4643438" y="928688"/>
            <a:ext cx="1928812" cy="500062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พ.ร.บ. ค้ามนุษย์ 51</a:t>
            </a:r>
          </a:p>
        </p:txBody>
      </p:sp>
      <p:cxnSp>
        <p:nvCxnSpPr>
          <p:cNvPr id="84" name="ตัวเชื่อมต่อตรง 83"/>
          <p:cNvCxnSpPr/>
          <p:nvPr/>
        </p:nvCxnSpPr>
        <p:spPr>
          <a:xfrm rot="5400000" flipH="1" flipV="1">
            <a:off x="5457032" y="827881"/>
            <a:ext cx="2286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สี่เหลี่ยมผืนผ้า 90"/>
          <p:cNvSpPr/>
          <p:nvPr/>
        </p:nvSpPr>
        <p:spPr>
          <a:xfrm>
            <a:off x="4857750" y="1562100"/>
            <a:ext cx="1500188" cy="500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15</a:t>
            </a:r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4857750" y="4286250"/>
            <a:ext cx="1500188" cy="500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22</a:t>
            </a:r>
          </a:p>
        </p:txBody>
      </p:sp>
      <p:cxnSp>
        <p:nvCxnSpPr>
          <p:cNvPr id="113" name="ตัวเชื่อมต่อตรง 112"/>
          <p:cNvCxnSpPr/>
          <p:nvPr/>
        </p:nvCxnSpPr>
        <p:spPr>
          <a:xfrm rot="5400000" flipH="1" flipV="1">
            <a:off x="5499894" y="1499394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ตัวเชื่อมต่อตรง 113"/>
          <p:cNvCxnSpPr/>
          <p:nvPr/>
        </p:nvCxnSpPr>
        <p:spPr>
          <a:xfrm rot="5400000" flipH="1" flipV="1">
            <a:off x="5499894" y="485695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ตัวเชื่อมต่อตรง 114"/>
          <p:cNvCxnSpPr/>
          <p:nvPr/>
        </p:nvCxnSpPr>
        <p:spPr>
          <a:xfrm rot="5400000" flipH="1" flipV="1">
            <a:off x="5499894" y="2132807"/>
            <a:ext cx="142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rot="5400000" flipH="1" flipV="1">
            <a:off x="5501481" y="4214019"/>
            <a:ext cx="142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สี่เหลี่ยมผืนผ้า 34"/>
          <p:cNvSpPr/>
          <p:nvPr/>
        </p:nvSpPr>
        <p:spPr>
          <a:xfrm>
            <a:off x="6858000" y="928688"/>
            <a:ext cx="2106613" cy="633412"/>
          </a:xfrm>
          <a:prstGeom prst="rect">
            <a:avLst/>
          </a:prstGeom>
          <a:solidFill>
            <a:srgbClr val="CCFF66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ระเบียบสำนักนายกฯ</a:t>
            </a:r>
            <a:b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(มีผลบังคับใช้ 17 ต.ค. 58)</a:t>
            </a: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 rot="5400000" flipH="1" flipV="1">
            <a:off x="7823200" y="820738"/>
            <a:ext cx="21431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 flipV="1">
            <a:off x="7929563" y="1571625"/>
            <a:ext cx="0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ตัดมุมสี่เหลี่ยมด้านเดียวกัน 43"/>
          <p:cNvSpPr/>
          <p:nvPr/>
        </p:nvSpPr>
        <p:spPr>
          <a:xfrm>
            <a:off x="6858000" y="2143125"/>
            <a:ext cx="2214563" cy="2000250"/>
          </a:xfrm>
          <a:prstGeom prst="snip2SameRect">
            <a:avLst/>
          </a:prstGeom>
          <a:solidFill>
            <a:schemeClr val="bg2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คณะกรรมการป้องกันเจ้าหน้าที่ของรัฐมิให้เกี่ยวข้องกับการค้ามนุษย์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รอง </a:t>
            </a:r>
            <a:r>
              <a:rPr lang="th-TH" sz="18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นรม.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พล.ร.อ. ณรงค์ พิพัฒนาศัย</a:t>
            </a:r>
          </a:p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ประธาน</a:t>
            </a: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09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>
          <a:xfrm>
            <a:off x="346802" y="200297"/>
            <a:ext cx="5593350" cy="5644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200" b="1" dirty="0">
                <a:solidFill>
                  <a:srgbClr val="1A0274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สถานที่ในการคุ้มครองและช่วยเหลือ</a:t>
            </a:r>
            <a:r>
              <a:rPr lang="en-AU" sz="3200" dirty="0">
                <a:solidFill>
                  <a:srgbClr val="1A0274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en-AU" sz="3200" dirty="0">
                <a:solidFill>
                  <a:srgbClr val="1A0274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endParaRPr lang="th-TH" sz="3200" b="1" dirty="0">
              <a:solidFill>
                <a:srgbClr val="1A0274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477000"/>
            <a:ext cx="19050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3113" y="1808163"/>
            <a:ext cx="1703387" cy="7064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๑.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ผู้เสียหาย</a:t>
            </a:r>
          </a:p>
          <a:p>
            <a:pPr marL="457200" indent="-457200"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๓๓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967038" y="1804988"/>
            <a:ext cx="2595562" cy="10509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๒.</a:t>
            </a:r>
            <a:r>
              <a:rPr lang="th-TH" sz="2400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u="sng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ผู้ที่มีเหตุอันควร</a:t>
            </a:r>
          </a:p>
          <a:p>
            <a:pPr algn="ctr">
              <a:defRPr/>
            </a:pPr>
            <a:r>
              <a:rPr lang="th-TH" sz="2400" b="1" u="sng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เชื่อว่าเป็นผู้เสียหาย</a:t>
            </a:r>
            <a:r>
              <a:rPr lang="th-TH" sz="24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(สีเทา) </a:t>
            </a:r>
          </a:p>
          <a:p>
            <a:pPr algn="ctr">
              <a:defRPr/>
            </a:pPr>
            <a:r>
              <a:rPr lang="th-TH" sz="20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๒๙</a:t>
            </a:r>
            <a:endParaRPr lang="th-TH" sz="2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3022600"/>
            <a:ext cx="2286000" cy="78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450850" indent="-450850" algn="ctr" eaLnBrk="0" fontAlgn="base" hangingPunct="0">
              <a:lnSpc>
                <a:spcPct val="80000"/>
              </a:lnSpc>
              <a:spcBef>
                <a:spcPts val="1200"/>
              </a:spcBef>
              <a:defRPr/>
            </a:pPr>
            <a:r>
              <a:rPr lang="th-TH" sz="2000" b="1" dirty="0">
                <a:solidFill>
                  <a:srgbClr val="F79646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สถานคุ้มครอง</a:t>
            </a:r>
            <a:r>
              <a:rPr lang="th-TH" sz="2000" b="1" dirty="0" err="1">
                <a:solidFill>
                  <a:srgbClr val="F79646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สวัสดิ</a:t>
            </a:r>
            <a:r>
              <a:rPr lang="th-TH" sz="2000" b="1" dirty="0">
                <a:solidFill>
                  <a:srgbClr val="F79646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ภาพ</a:t>
            </a:r>
          </a:p>
          <a:p>
            <a:pPr marL="450850" indent="-450850" algn="ctr" eaLnBrk="0" fontAlgn="base" hangingPunct="0">
              <a:lnSpc>
                <a:spcPct val="80000"/>
              </a:lnSpc>
              <a:spcBef>
                <a:spcPts val="1200"/>
              </a:spcBef>
              <a:defRPr/>
            </a:pPr>
            <a:r>
              <a:rPr lang="th-TH" sz="2000" b="1" dirty="0">
                <a:solidFill>
                  <a:srgbClr val="F79646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ผู้เสียหายฯ ๘ แห่งทั่วประเทศ</a:t>
            </a:r>
            <a:endParaRPr lang="en-AU" sz="2000" b="1" dirty="0">
              <a:solidFill>
                <a:srgbClr val="F79646">
                  <a:lumMod val="50000"/>
                </a:srgbClr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00388" y="3230563"/>
            <a:ext cx="2336800" cy="822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700"/>
              </a:lnSpc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๑) กรณีอายุ</a:t>
            </a:r>
            <a:r>
              <a:rPr lang="th-TH" sz="20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 ๑๕ ปี</a:t>
            </a:r>
          </a:p>
          <a:p>
            <a:pPr algn="ctr">
              <a:lnSpc>
                <a:spcPts val="1700"/>
              </a:lnSpc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</a:p>
          <a:p>
            <a:pPr algn="ctr">
              <a:lnSpc>
                <a:spcPts val="1700"/>
              </a:lnSpc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บ้านพักเด็กและครอบครัว </a:t>
            </a: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 rot="5400000">
            <a:off x="1462087" y="2528888"/>
            <a:ext cx="347663" cy="4714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ex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 rot="5400000">
            <a:off x="4098132" y="2829719"/>
            <a:ext cx="338137" cy="428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ex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9413" y="914400"/>
            <a:ext cx="5561012" cy="785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600" b="1" dirty="0">
                <a:solidFill>
                  <a:srgbClr val="1F497D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 พ.ร.บ. ป้องกันและปราบปรามการค้ามนุษย์ พ.ศ. ๒๕๕๑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9113" y="4191000"/>
            <a:ext cx="2566987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700"/>
              </a:lnSpc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๒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กรณีอายุ </a:t>
            </a:r>
            <a:r>
              <a:rPr lang="th-TH" sz="20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๑๕ ปีขึ้นไป</a:t>
            </a:r>
          </a:p>
          <a:p>
            <a:pPr algn="ctr">
              <a:lnSpc>
                <a:spcPts val="1700"/>
              </a:lnSpc>
              <a:defRPr/>
            </a:pP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</a:p>
          <a:p>
            <a:pPr algn="ctr">
              <a:lnSpc>
                <a:spcPts val="1700"/>
              </a:lnSpc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สถานคุ้มครองสวัสดิภาพผู้เสียหายฯ (จังหวัดที่ไม่มีสถานคุ้มครองฯ ให้ส่งบ้านพักเด็กและครอบครัว)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4222750" y="3562350"/>
            <a:ext cx="234950" cy="1635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35300" y="5627688"/>
            <a:ext cx="2571750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คุ้มครองชั่วคราว  ๒๔ ชม.</a:t>
            </a:r>
          </a:p>
          <a:p>
            <a:pPr algn="ctr">
              <a:defRPr/>
            </a:pPr>
            <a:r>
              <a:rPr lang="th-TH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+</a:t>
            </a:r>
          </a:p>
          <a:p>
            <a:pPr>
              <a:defRPr/>
            </a:pPr>
            <a:r>
              <a:rPr lang="th-TH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ยื่นคำร้องต่อศาล</a:t>
            </a:r>
          </a:p>
          <a:p>
            <a:pPr algn="ctr">
              <a:defRPr/>
            </a:pPr>
            <a:r>
              <a:rPr lang="th-TH" sz="13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อนุญาตได้เพิ่มไม่เกิน ๗ วัน </a:t>
            </a:r>
          </a:p>
        </p:txBody>
      </p:sp>
      <p:sp>
        <p:nvSpPr>
          <p:cNvPr id="22" name="แผนผังลำดับงาน: ผสาน 21"/>
          <p:cNvSpPr/>
          <p:nvPr/>
        </p:nvSpPr>
        <p:spPr>
          <a:xfrm>
            <a:off x="3067050" y="5334000"/>
            <a:ext cx="2571750" cy="258763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2" name="สี่เหลี่ยมมุมมน 31"/>
          <p:cNvSpPr/>
          <p:nvPr/>
        </p:nvSpPr>
        <p:spPr>
          <a:xfrm>
            <a:off x="5789613" y="4122738"/>
            <a:ext cx="3246437" cy="2552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๕.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แรงงาน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ที่ต้องได้รับคุ้มครองตามกฎหมายแรงงาน</a:t>
            </a:r>
          </a:p>
          <a:p>
            <a:pPr marL="285750" indent="-285750" algn="thaiDist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กรณีแรงงานเด็กอายุ</a:t>
            </a:r>
            <a:r>
              <a:rPr lang="th-TH" sz="2000" b="1" u="sng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ต่ำกว่า ๑๘ ปี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ส่งบ้านพักเด็กและครอบครัว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กรณีแรงงานไทยอายุ </a:t>
            </a:r>
            <a:r>
              <a:rPr lang="th-TH" sz="2000" b="1" u="sng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๑๘ ปี ขึ้นไป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กระทรวงแรงงานจัดหาสถานที่พัก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กรณีแรงงาน</a:t>
            </a:r>
            <a:r>
              <a:rPr lang="th-TH" sz="2000" b="1" u="sng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ต่างด้าวอายุ ๑๘ ปี </a:t>
            </a:r>
          </a:p>
          <a:p>
            <a:pPr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     </a:t>
            </a:r>
            <a:r>
              <a:rPr lang="th-TH" sz="2000" b="1" u="sng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ขึ้นไป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 ส่งศูนย์ร่วมบริการช่วยเหลือ</a:t>
            </a:r>
          </a:p>
          <a:p>
            <a:pPr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     แรงงานต่างด้าว</a:t>
            </a:r>
            <a:endParaRPr lang="th-TH" sz="2000" dirty="0">
              <a:solidFill>
                <a:prstClr val="black"/>
              </a:solidFill>
            </a:endParaRPr>
          </a:p>
        </p:txBody>
      </p:sp>
      <p:sp>
        <p:nvSpPr>
          <p:cNvPr id="31" name="Rounded Rectangle 40"/>
          <p:cNvSpPr/>
          <p:nvPr/>
        </p:nvSpPr>
        <p:spPr>
          <a:xfrm>
            <a:off x="6019800" y="1900238"/>
            <a:ext cx="2895600" cy="2138362"/>
          </a:xfrm>
          <a:prstGeom prst="round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๔. </a:t>
            </a:r>
            <a:r>
              <a:rPr lang="th-TH" sz="2400" b="1" u="sng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กลุ่มต่างด้าวที่เป็นพยาน    แต่ไม่เป็นผู้เสียหาย</a:t>
            </a:r>
          </a:p>
          <a:p>
            <a:pPr algn="ctr"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ใช้อำนาจตามมาตรา ๕๔ </a:t>
            </a:r>
          </a:p>
          <a:p>
            <a:pPr algn="ctr"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พ.ร.บ. คนเข้าเมือง ๒๕๒๒</a:t>
            </a:r>
          </a:p>
          <a:p>
            <a:pPr algn="ctr">
              <a:lnSpc>
                <a:spcPts val="1800"/>
              </a:lnSpc>
              <a:defRPr/>
            </a:pP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lnSpc>
                <a:spcPts val="1800"/>
              </a:lnSpc>
              <a:defRPr/>
            </a:pPr>
            <a:r>
              <a:rPr lang="th-TH" sz="18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- </a:t>
            </a:r>
            <a:r>
              <a:rPr lang="th-TH" sz="1700" b="1" spc="-5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สตช.</a:t>
            </a:r>
            <a:r>
              <a:rPr lang="th-TH" sz="17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700" b="1" spc="-5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กคส.</a:t>
            </a:r>
            <a:r>
              <a:rPr lang="th-TH" sz="17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คุ้มครองพยาน</a:t>
            </a:r>
            <a:endParaRPr lang="th-TH" sz="17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>
              <a:lnSpc>
                <a:spcPts val="1800"/>
              </a:lnSpc>
              <a:defRPr/>
            </a:pPr>
            <a:r>
              <a:rPr lang="th-TH" sz="17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- </a:t>
            </a:r>
            <a:r>
              <a:rPr lang="th-TH" sz="1700" b="1" dirty="0" err="1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สตช.</a:t>
            </a:r>
            <a:r>
              <a:rPr lang="th-TH" sz="17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จัดหาบ้านพักราชการ/บ้านเช่า</a:t>
            </a:r>
          </a:p>
          <a:p>
            <a:pPr>
              <a:lnSpc>
                <a:spcPts val="1800"/>
              </a:lnSpc>
              <a:defRPr/>
            </a:pPr>
            <a:r>
              <a:rPr lang="th-TH" sz="17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- รง. จัดหางานให้ทำ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27763" y="66675"/>
            <a:ext cx="2686050" cy="18383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200"/>
              </a:lnSpc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๓.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กลุ่มที่ความเห็นขัดแย้ง/รอการวินิจฉัย</a:t>
            </a:r>
          </a:p>
          <a:p>
            <a:pPr algn="ctr"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ใช้อำนาจตามมาตรา ๕๔ </a:t>
            </a:r>
          </a:p>
          <a:p>
            <a:pPr algn="ctr"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พ.ร.บ. คนเข้าเมือง ๒๕๒๒</a:t>
            </a:r>
          </a:p>
          <a:p>
            <a:pPr algn="ctr">
              <a:lnSpc>
                <a:spcPts val="1800"/>
              </a:lnSpc>
              <a:defRPr/>
            </a:pP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>
              <a:lnSpc>
                <a:spcPts val="1800"/>
              </a:lnSpc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 </a:t>
            </a:r>
            <a:r>
              <a:rPr lang="th-TH" sz="2000" b="1" dirty="0" err="1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สตช.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จัดหาบ้านพักราชการ/บ้านเช่า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43388" y="4483100"/>
            <a:ext cx="214312" cy="1651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426325" y="1192213"/>
            <a:ext cx="234950" cy="1651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7381875" y="3111500"/>
            <a:ext cx="234950" cy="1635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"/>
          <a:srcRect l="20833" t="18000" r="35000" b="7333"/>
          <a:stretch>
            <a:fillRect/>
          </a:stretch>
        </p:blipFill>
        <p:spPr bwMode="auto">
          <a:xfrm>
            <a:off x="190500" y="3886200"/>
            <a:ext cx="2705100" cy="28956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89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66" t="5237" r="953" b="5419"/>
          <a:stretch/>
        </p:blipFill>
        <p:spPr bwMode="auto">
          <a:xfrm>
            <a:off x="611560" y="2348880"/>
            <a:ext cx="7920880" cy="3312368"/>
          </a:xfrm>
          <a:prstGeom prst="rect">
            <a:avLst/>
          </a:prstGeom>
          <a:ln w="15875" cmpd="dbl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332656"/>
            <a:ext cx="439248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www.e-aht.com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21876" y="5915044"/>
            <a:ext cx="8914620" cy="830997"/>
          </a:xfrm>
          <a:prstGeom prst="rect">
            <a:avLst/>
          </a:prstGeom>
          <a:solidFill>
            <a:srgbClr val="FF9966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กองต่อต้านการค้ามนุษย์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กลุ่มเลขานุการ 0 22029082-3 / ฝ่ายประสานการคุ้มครอง 0 2202 9075-6 / กองทุน 0 22029031-32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98" t="4433" r="1286" b="39409"/>
          <a:stretch/>
        </p:blipFill>
        <p:spPr bwMode="auto">
          <a:xfrm>
            <a:off x="611560" y="1109672"/>
            <a:ext cx="7920880" cy="180975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0729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3428839" y="770243"/>
            <a:ext cx="5131296" cy="166172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sz="5539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กฎหมายว่าด้วยการป้องกัน</a:t>
            </a:r>
            <a:br>
              <a:rPr lang="th-TH" altLang="th-TH" sz="5539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altLang="th-TH" sz="5539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และปราบปรามการค้ามนุษย์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163124"/>
            <a:ext cx="8686800" cy="3190508"/>
          </a:xfrm>
        </p:spPr>
        <p:txBody>
          <a:bodyPr>
            <a:normAutofit fontScale="77500" lnSpcReduction="20000"/>
          </a:bodyPr>
          <a:lstStyle/>
          <a:p>
            <a:pPr indent="326789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altLang="th-TH" sz="5723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ฉบับแรก </a:t>
            </a:r>
            <a:r>
              <a:rPr lang="th-TH" altLang="th-TH" sz="4246" b="1" dirty="0">
                <a:latin typeface="TH SarabunPSK" pitchFamily="34" charset="-34"/>
                <a:cs typeface="TH SarabunPSK" pitchFamily="34" charset="-34"/>
              </a:rPr>
              <a:t>มีผลบังคับใช้ </a:t>
            </a:r>
            <a:r>
              <a:rPr lang="en-US" altLang="th-TH" sz="42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4246" b="1" dirty="0">
                <a:latin typeface="TH SarabunPSK" pitchFamily="34" charset="-34"/>
                <a:cs typeface="TH SarabunPSK" pitchFamily="34" charset="-34"/>
              </a:rPr>
              <a:t>๕ มิ.ย. ๕๑</a:t>
            </a:r>
          </a:p>
          <a:p>
            <a:pPr indent="326789">
              <a:spcBef>
                <a:spcPts val="0"/>
              </a:spcBef>
              <a:buNone/>
              <a:defRPr/>
            </a:pPr>
            <a:r>
              <a:rPr lang="th-TH" altLang="th-TH" sz="4246" b="1" dirty="0">
                <a:latin typeface="TH SarabunPSK" pitchFamily="34" charset="-34"/>
                <a:cs typeface="TH SarabunPSK" pitchFamily="34" charset="-34"/>
              </a:rPr>
              <a:t> คุ้มครองช่วยเหลือ ผสห.</a:t>
            </a:r>
            <a:endParaRPr lang="en-US" altLang="th-TH" sz="4246" b="1" dirty="0">
              <a:latin typeface="TH SarabunPSK" pitchFamily="34" charset="-34"/>
              <a:cs typeface="TH SarabunPSK" pitchFamily="34" charset="-34"/>
            </a:endParaRPr>
          </a:p>
          <a:p>
            <a:pPr indent="326789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altLang="th-TH" sz="5723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ฉบับ ๒</a:t>
            </a:r>
            <a:r>
              <a:rPr lang="en-US" altLang="th-TH" sz="4062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42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4246" b="1" dirty="0">
                <a:latin typeface="TH SarabunPSK" pitchFamily="34" charset="-34"/>
                <a:cs typeface="TH SarabunPSK" pitchFamily="34" charset="-34"/>
              </a:rPr>
              <a:t>๒๙ เม.ย. ๕๘</a:t>
            </a:r>
            <a:r>
              <a:rPr lang="en-US" altLang="th-TH" sz="4246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indent="326789">
              <a:spcBef>
                <a:spcPts val="0"/>
              </a:spcBef>
              <a:buNone/>
              <a:defRPr/>
            </a:pPr>
            <a:r>
              <a:rPr lang="th-TH" altLang="th-TH" sz="4246" b="1" dirty="0">
                <a:latin typeface="TH SarabunPSK" pitchFamily="34" charset="-34"/>
                <a:cs typeface="TH SarabunPSK" pitchFamily="34" charset="-34"/>
              </a:rPr>
              <a:t> ปิดสถานประกอบกิจการ โรงงาน ห้ามใช้เรือ</a:t>
            </a:r>
          </a:p>
          <a:p>
            <a:pPr indent="326789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th-TH" altLang="th-TH" sz="6369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ฉบับ ๓</a:t>
            </a:r>
            <a:r>
              <a:rPr lang="th-TH" altLang="th-TH" sz="5723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4246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4246" b="1" dirty="0">
                <a:latin typeface="TH SarabunPSK" pitchFamily="34" charset="-34"/>
                <a:cs typeface="TH SarabunPSK" pitchFamily="34" charset="-34"/>
              </a:rPr>
              <a:t>๒๘ ม.ค. ๖๐</a:t>
            </a:r>
            <a:endParaRPr lang="en-US" altLang="th-TH" sz="4246" b="1" dirty="0">
              <a:latin typeface="TH SarabunPSK" pitchFamily="34" charset="-34"/>
              <a:cs typeface="TH SarabunPSK" pitchFamily="34" charset="-34"/>
            </a:endParaRPr>
          </a:p>
          <a:p>
            <a:pPr indent="326789">
              <a:spcBef>
                <a:spcPts val="0"/>
              </a:spcBef>
              <a:buNone/>
              <a:defRPr/>
            </a:pPr>
            <a:r>
              <a:rPr lang="th-TH" altLang="th-TH" sz="4246" b="1" dirty="0">
                <a:latin typeface="TH SarabunPSK" pitchFamily="34" charset="-34"/>
                <a:cs typeface="TH SarabunPSK" pitchFamily="34" charset="-34"/>
              </a:rPr>
              <a:t> แก้ไขคำนิยาม เพิ่มโทษปรับ</a:t>
            </a:r>
          </a:p>
        </p:txBody>
      </p:sp>
      <p:sp>
        <p:nvSpPr>
          <p:cNvPr id="132100" name="สี่เหลี่ยมผืนผ้า 6"/>
          <p:cNvSpPr>
            <a:spLocks noChangeArrowheads="1"/>
          </p:cNvSpPr>
          <p:nvPr/>
        </p:nvSpPr>
        <p:spPr bwMode="auto">
          <a:xfrm>
            <a:off x="8690069" y="6003598"/>
            <a:ext cx="33534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altLang="en-US" sz="2585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๑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88" y="371429"/>
            <a:ext cx="277983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:\ภาพประกอบ\เรือประมง.jpg"/>
          <p:cNvPicPr>
            <a:picLocks noChangeAspect="1" noChangeArrowheads="1"/>
          </p:cNvPicPr>
          <p:nvPr/>
        </p:nvPicPr>
        <p:blipFill>
          <a:blip r:embed="rId4" cstate="print"/>
          <a:srcRect l="29167" t="19136" b="6790"/>
          <a:stretch>
            <a:fillRect/>
          </a:stretch>
        </p:blipFill>
        <p:spPr bwMode="auto">
          <a:xfrm>
            <a:off x="6187449" y="3827814"/>
            <a:ext cx="2638563" cy="16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kidd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469" y="5068110"/>
            <a:ext cx="1927599" cy="15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ภาพประกอบ\สถานบริการ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1379" y="2631373"/>
            <a:ext cx="2530805" cy="11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32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57188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th-TH" sz="6000" b="1" dirty="0" smtClean="0">
                <a:latin typeface="AngsanaUPC" pitchFamily="18" charset="-34"/>
                <a:cs typeface="AngsanaUPC" pitchFamily="18" charset="-34"/>
              </a:rPr>
              <a:t>ความหมายของการค้ามนุษย์ </a:t>
            </a:r>
            <a:endParaRPr lang="th-TH" sz="6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57313"/>
            <a:ext cx="8504238" cy="4572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th-TH" sz="3200" b="1" dirty="0" smtClean="0">
                <a:latin typeface="CordiaUPC" pitchFamily="34" charset="-34"/>
                <a:cs typeface="CordiaUPC" pitchFamily="34" charset="-34"/>
              </a:rPr>
              <a:t>กำหนดลักษณะการกระทำ</a:t>
            </a:r>
            <a:r>
              <a:rPr lang="th-TH" sz="3200" b="1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ความผิดฐานค้ามนุษย์</a:t>
            </a:r>
          </a:p>
          <a:p>
            <a:pPr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th-TH" sz="3200" b="1" dirty="0" smtClean="0">
                <a:latin typeface="CordiaUPC" pitchFamily="34" charset="-34"/>
                <a:cs typeface="CordiaUPC" pitchFamily="34" charset="-34"/>
              </a:rPr>
              <a:t>    - ผู้ใดเพื่อ</a:t>
            </a:r>
            <a:r>
              <a:rPr lang="th-TH" sz="32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แสวงหาประโยชน์โดยมิชอบ </a:t>
            </a:r>
            <a:r>
              <a:rPr lang="th-TH" sz="3200" b="1" dirty="0" smtClean="0">
                <a:latin typeface="CordiaUPC" pitchFamily="34" charset="-34"/>
                <a:cs typeface="CordiaUPC" pitchFamily="34" charset="-34"/>
              </a:rPr>
              <a:t>กระทำการอย่างหนึ่ง</a:t>
            </a:r>
          </a:p>
          <a:p>
            <a:pPr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th-TH" sz="3200" b="1" dirty="0" smtClean="0">
                <a:latin typeface="CordiaUPC" pitchFamily="34" charset="-34"/>
                <a:cs typeface="CordiaUPC" pitchFamily="34" charset="-34"/>
              </a:rPr>
              <a:t>อย่างใด ดังต่อไปนี้     </a:t>
            </a:r>
          </a:p>
          <a:p>
            <a:pPr marL="1152525" lvl="1" indent="-742950" eaLnBrk="1" hangingPunct="1">
              <a:spcBef>
                <a:spcPts val="0"/>
              </a:spcBef>
              <a:buFont typeface="Georgia" pitchFamily="18" charset="0"/>
              <a:buAutoNum type="arabicParenBoth"/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CordiaUPC" pitchFamily="34" charset="-34"/>
                <a:cs typeface="CordiaUPC" pitchFamily="34" charset="-34"/>
              </a:rPr>
              <a:t>เป็นธุระจัดหา ซื้อ ขาย จำหน่าย พามาจากหรือส่งไปยังที่ใด หน่วงเหนี่ยวกักขัง จัดให้อยู่อาศัย หรือรับไว้</a:t>
            </a:r>
          </a:p>
          <a:p>
            <a:pPr marL="1152525" lvl="1" indent="-742950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CordiaUPC" pitchFamily="34" charset="-34"/>
                <a:cs typeface="CordiaUPC" pitchFamily="34" charset="-34"/>
              </a:rPr>
              <a:t>        </a:t>
            </a:r>
            <a:r>
              <a:rPr lang="th-TH" sz="4000" b="1" u="sng" dirty="0" smtClean="0">
                <a:solidFill>
                  <a:srgbClr val="7030A0"/>
                </a:solidFill>
                <a:latin typeface="CordiaUPC" pitchFamily="34" charset="-34"/>
                <a:cs typeface="CordiaUPC" pitchFamily="34" charset="-34"/>
              </a:rPr>
              <a:t>ซึ่งบุคคลใด</a:t>
            </a:r>
            <a:r>
              <a:rPr lang="th-TH" sz="4000" b="1" i="1" dirty="0" smtClean="0">
                <a:solidFill>
                  <a:schemeClr val="accent3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โดยข่มขู่ ใช้กำลังบังคับ ลักพาตัว ฉ้อฉล หลอกลวง ใช้อำนาจ โดยมิชอบ....</a:t>
            </a:r>
          </a:p>
          <a:p>
            <a:pPr marL="1152525" lvl="1" indent="-742950" eaLnBrk="1" hangingPunct="1">
              <a:spcBef>
                <a:spcPts val="0"/>
              </a:spcBef>
              <a:buFont typeface="Georgia" pitchFamily="18" charset="0"/>
              <a:buAutoNum type="arabicParenBoth" startAt="2"/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CordiaUPC" pitchFamily="34" charset="-34"/>
                <a:cs typeface="CordiaUPC" pitchFamily="34" charset="-34"/>
              </a:rPr>
              <a:t>เป็นธุระจัดหา ซื้อ ขาย จำหน่าย พามาจากหรือส่งไปยังที่ใด หน่วงเหนี่ยวกักขัง จัดให้อยู่อาศัย หรือรับไว้</a:t>
            </a:r>
          </a:p>
          <a:p>
            <a:pPr marL="1152525" lvl="1" indent="-742950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CordiaUPC" pitchFamily="34" charset="-34"/>
                <a:cs typeface="CordiaUPC" pitchFamily="34" charset="-34"/>
              </a:rPr>
              <a:t>        </a:t>
            </a:r>
            <a:r>
              <a:rPr lang="th-TH" sz="4000" b="1" u="sng" dirty="0" smtClean="0">
                <a:solidFill>
                  <a:srgbClr val="00B050"/>
                </a:solidFill>
                <a:latin typeface="CordiaUPC" pitchFamily="34" charset="-34"/>
                <a:cs typeface="CordiaUPC" pitchFamily="34" charset="-34"/>
              </a:rPr>
              <a:t>ซึ่งเด็ก</a:t>
            </a:r>
            <a:endParaRPr lang="th-TH" sz="3200" b="1" u="sng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9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85750" y="71438"/>
            <a:ext cx="8643938" cy="1071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</a:rPr>
              <a:t>ประเภท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</a:rPr>
              <a:t>สถานประกอบกิจการ โรงงาน และยานพาหนะ</a:t>
            </a:r>
          </a:p>
        </p:txBody>
      </p:sp>
      <p:grpSp>
        <p:nvGrpSpPr>
          <p:cNvPr id="217091" name="กลุ่ม 4"/>
          <p:cNvGrpSpPr>
            <a:grpSpLocks/>
          </p:cNvGrpSpPr>
          <p:nvPr/>
        </p:nvGrpSpPr>
        <p:grpSpPr bwMode="auto">
          <a:xfrm>
            <a:off x="2786063" y="1262063"/>
            <a:ext cx="3786187" cy="1881187"/>
            <a:chOff x="2857524" y="-237299"/>
            <a:chExt cx="3881883" cy="2238389"/>
          </a:xfrm>
        </p:grpSpPr>
        <p:sp>
          <p:nvSpPr>
            <p:cNvPr id="21" name="มนมุมสี่เหลี่ยมด้านเดียวกัน 20"/>
            <p:cNvSpPr/>
            <p:nvPr/>
          </p:nvSpPr>
          <p:spPr>
            <a:xfrm rot="5400000">
              <a:off x="3903110" y="-835208"/>
              <a:ext cx="1790712" cy="3881883"/>
            </a:xfrm>
            <a:prstGeom prst="round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2" name="มนมุมสี่เหลี่ยมด้านเดียวกัน 4"/>
            <p:cNvSpPr/>
            <p:nvPr/>
          </p:nvSpPr>
          <p:spPr>
            <a:xfrm>
              <a:off x="2857524" y="-237299"/>
              <a:ext cx="3793991" cy="21514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47650" tIns="123825" rIns="247650" bIns="123825" anchor="ctr"/>
            <a:lstStyle>
              <a:lvl1pPr marL="342900" indent="-342900" defTabSz="10668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1pPr>
              <a:lvl2pPr marL="228600" indent="-228600" defTabSz="10668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2pPr>
              <a:lvl3pPr marL="1143000" indent="-228600" defTabSz="10668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3pPr>
              <a:lvl4pPr marL="1600200" indent="-228600" defTabSz="10668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4pPr>
              <a:lvl5pPr marL="2057400" indent="-228600" defTabSz="10668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ngsana New" panose="02020603050405020304" pitchFamily="18" charset="-34"/>
                </a:defRPr>
              </a:lvl9pPr>
            </a:lstStyle>
            <a:p>
              <a:pPr lvl="1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th-TH" sz="2400" smtClean="0">
                  <a:solidFill>
                    <a:srgbClr val="000000"/>
                  </a:solidFill>
                  <a:cs typeface="Cordia New" panose="020B0304020202020204" pitchFamily="34" charset="-34"/>
                </a:rPr>
                <a:t>สถานบริการ</a:t>
              </a:r>
            </a:p>
            <a:p>
              <a:pPr lvl="1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th-TH" sz="2400" smtClean="0">
                  <a:solidFill>
                    <a:srgbClr val="000000"/>
                  </a:solidFill>
                  <a:cs typeface="Cordia New" panose="020B0304020202020204" pitchFamily="34" charset="-34"/>
                </a:rPr>
                <a:t>โรงแรม</a:t>
              </a:r>
            </a:p>
            <a:p>
              <a:pPr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r>
                <a:rPr lang="th-TH" sz="2400" smtClean="0">
                  <a:solidFill>
                    <a:srgbClr val="000000"/>
                  </a:solidFill>
                  <a:cs typeface="Cordia New" panose="020B0304020202020204" pitchFamily="34" charset="-34"/>
                </a:rPr>
                <a:t>อาคารที่พักอาศัยในเชิงพาณิชย์ (หอพัก อาคารชุดหรือเกสต์เฮาส์       ที่ให้ผู้อื่นเช่า)</a:t>
              </a:r>
            </a:p>
          </p:txBody>
        </p:sp>
      </p:grpSp>
      <p:grpSp>
        <p:nvGrpSpPr>
          <p:cNvPr id="217092" name="กลุ่ม 5"/>
          <p:cNvGrpSpPr>
            <a:grpSpLocks/>
          </p:cNvGrpSpPr>
          <p:nvPr/>
        </p:nvGrpSpPr>
        <p:grpSpPr bwMode="auto">
          <a:xfrm>
            <a:off x="0" y="1677988"/>
            <a:ext cx="2714625" cy="679450"/>
            <a:chOff x="0" y="562917"/>
            <a:chExt cx="2714629" cy="787271"/>
          </a:xfrm>
        </p:grpSpPr>
        <p:sp>
          <p:nvSpPr>
            <p:cNvPr id="19" name="สี่เหลี่ยมมุมมน 18"/>
            <p:cNvSpPr/>
            <p:nvPr/>
          </p:nvSpPr>
          <p:spPr>
            <a:xfrm>
              <a:off x="0" y="562917"/>
              <a:ext cx="2714629" cy="78727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สี่เหลี่ยมมุมมน 6"/>
            <p:cNvSpPr/>
            <p:nvPr/>
          </p:nvSpPr>
          <p:spPr>
            <a:xfrm>
              <a:off x="38100" y="601544"/>
              <a:ext cx="2638429" cy="6401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dirty="0">
                  <a:solidFill>
                    <a:prstClr val="white"/>
                  </a:solidFill>
                </a:rPr>
                <a:t>1. สถานประกอบกิจการ</a:t>
              </a:r>
            </a:p>
          </p:txBody>
        </p:sp>
      </p:grpSp>
      <p:grpSp>
        <p:nvGrpSpPr>
          <p:cNvPr id="217093" name="กลุ่ม 7"/>
          <p:cNvGrpSpPr>
            <a:grpSpLocks/>
          </p:cNvGrpSpPr>
          <p:nvPr/>
        </p:nvGrpSpPr>
        <p:grpSpPr bwMode="auto">
          <a:xfrm>
            <a:off x="1747838" y="3733800"/>
            <a:ext cx="1857375" cy="571500"/>
            <a:chOff x="0" y="2036792"/>
            <a:chExt cx="1857382" cy="828071"/>
          </a:xfrm>
        </p:grpSpPr>
        <p:sp>
          <p:nvSpPr>
            <p:cNvPr id="15" name="สี่เหลี่ยมมุมมน 14"/>
            <p:cNvSpPr/>
            <p:nvPr/>
          </p:nvSpPr>
          <p:spPr>
            <a:xfrm>
              <a:off x="0" y="2036792"/>
              <a:ext cx="1857382" cy="82807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สี่เหลี่ยมมุมมน 10"/>
            <p:cNvSpPr/>
            <p:nvPr/>
          </p:nvSpPr>
          <p:spPr>
            <a:xfrm>
              <a:off x="39687" y="2078196"/>
              <a:ext cx="1778007" cy="7452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dirty="0">
                  <a:solidFill>
                    <a:prstClr val="white"/>
                  </a:solidFill>
                </a:rPr>
                <a:t>2. โรงงาน</a:t>
              </a:r>
            </a:p>
          </p:txBody>
        </p:sp>
      </p:grpSp>
      <p:grpSp>
        <p:nvGrpSpPr>
          <p:cNvPr id="217094" name="กลุ่ม 8"/>
          <p:cNvGrpSpPr>
            <a:grpSpLocks/>
          </p:cNvGrpSpPr>
          <p:nvPr/>
        </p:nvGrpSpPr>
        <p:grpSpPr bwMode="auto">
          <a:xfrm>
            <a:off x="2024063" y="4857750"/>
            <a:ext cx="4405312" cy="1741488"/>
            <a:chOff x="2000276" y="3214714"/>
            <a:chExt cx="4119172" cy="1884806"/>
          </a:xfrm>
        </p:grpSpPr>
        <p:sp>
          <p:nvSpPr>
            <p:cNvPr id="13" name="มนมุมสี่เหลี่ยมด้านเดียวกัน 12"/>
            <p:cNvSpPr/>
            <p:nvPr/>
          </p:nvSpPr>
          <p:spPr>
            <a:xfrm rot="5400000">
              <a:off x="3117459" y="2097531"/>
              <a:ext cx="1884806" cy="4119172"/>
            </a:xfrm>
            <a:prstGeom prst="round2Same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มนมุมสี่เหลี่ยมด้านเดียวกัน 12"/>
            <p:cNvSpPr/>
            <p:nvPr/>
          </p:nvSpPr>
          <p:spPr>
            <a:xfrm>
              <a:off x="2000276" y="3307494"/>
              <a:ext cx="4027140" cy="169924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defTabSz="8001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th-TH" sz="2400" dirty="0">
                  <a:solidFill>
                    <a:prstClr val="black"/>
                  </a:solidFill>
                </a:rPr>
                <a:t>เรือประมงต่างประเทศที่เข้ามาในน่านน้ำไทย </a:t>
              </a:r>
            </a:p>
            <a:p>
              <a:pPr marL="171450" lvl="1" indent="-171450" defTabSz="8001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th-TH" sz="2400" dirty="0">
                  <a:solidFill>
                    <a:prstClr val="black"/>
                  </a:solidFill>
                </a:rPr>
                <a:t>เรือตาม กม. เรือในน่านน้ำไทย</a:t>
              </a:r>
            </a:p>
            <a:p>
              <a:pPr marL="171450" lvl="1" indent="-171450" defTabSz="8001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th-TH" sz="2400" dirty="0">
                  <a:solidFill>
                    <a:prstClr val="black"/>
                  </a:solidFill>
                </a:rPr>
                <a:t>ยกเว้นเรือกรรเชียง แจว พาย</a:t>
              </a:r>
            </a:p>
          </p:txBody>
        </p:sp>
      </p:grpSp>
      <p:grpSp>
        <p:nvGrpSpPr>
          <p:cNvPr id="217095" name="กลุ่ม 9"/>
          <p:cNvGrpSpPr>
            <a:grpSpLocks/>
          </p:cNvGrpSpPr>
          <p:nvPr/>
        </p:nvGrpSpPr>
        <p:grpSpPr bwMode="auto">
          <a:xfrm>
            <a:off x="0" y="5045075"/>
            <a:ext cx="1857375" cy="642938"/>
            <a:chOff x="0" y="3475986"/>
            <a:chExt cx="1857382" cy="1016192"/>
          </a:xfrm>
        </p:grpSpPr>
        <p:sp>
          <p:nvSpPr>
            <p:cNvPr id="11" name="สี่เหลี่ยมมุมมน 10"/>
            <p:cNvSpPr/>
            <p:nvPr/>
          </p:nvSpPr>
          <p:spPr>
            <a:xfrm>
              <a:off x="0" y="3475986"/>
              <a:ext cx="1857382" cy="101619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สี่เหลี่ยมมุมมน 14"/>
            <p:cNvSpPr/>
            <p:nvPr/>
          </p:nvSpPr>
          <p:spPr>
            <a:xfrm>
              <a:off x="49213" y="3526168"/>
              <a:ext cx="1758957" cy="91582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dirty="0">
                  <a:solidFill>
                    <a:prstClr val="white"/>
                  </a:solidFill>
                </a:rPr>
                <a:t>3. ยานพาหนะ</a:t>
              </a:r>
            </a:p>
          </p:txBody>
        </p:sp>
      </p:grpSp>
      <p:pic>
        <p:nvPicPr>
          <p:cNvPr id="217096" name="Picture 2" descr="H:\ภาพประกอบ\สถานบริกา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89038"/>
            <a:ext cx="241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7" name="Picture 3" descr="H:\ภาพประกอบ\อาคารพาณิชย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141663"/>
            <a:ext cx="23860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8" name="Picture 4" descr="H:\ภาพประกอบ\โรงแร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927225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9" name="Picture 5" descr="H:\ภาพประกอบ\โรงงาน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24" b="9200"/>
          <a:stretch>
            <a:fillRect/>
          </a:stretch>
        </p:blipFill>
        <p:spPr bwMode="auto">
          <a:xfrm>
            <a:off x="4214813" y="3468688"/>
            <a:ext cx="23574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00" name="Picture 7" descr="H:\ภาพประกอบ\เรือประม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67" t="19136" b="6790"/>
          <a:stretch>
            <a:fillRect/>
          </a:stretch>
        </p:blipFill>
        <p:spPr bwMode="auto">
          <a:xfrm>
            <a:off x="6572250" y="5191125"/>
            <a:ext cx="213836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41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rgbClr val="FFFFCC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หลักเกณฑ์  วิธีการและเงื่อนไขการสั่งปิดสถานประกอบกิจการหรือโรงงานชั่วคราว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การพักใช้ใบอนุญาตประกอบการ</a:t>
            </a:r>
            <a:br>
              <a:rPr lang="th-TH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สำหรับการประกอบธุรกิจหรือโรงงาน  การห้ามใช้ยานพาหนะเป็นการชั่วคราว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หรือดำเนินมาตรการที่จำเป็นเพื่อป้องกันการกระทำผิดขึ้นอีก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</a:br>
            <a:endParaRPr lang="th-TH" sz="1800" b="1" dirty="0">
              <a:solidFill>
                <a:schemeClr val="tx1">
                  <a:lumMod val="95000"/>
                  <a:lumOff val="5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8" y="1428750"/>
            <a:ext cx="2000250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พนักงานเจ้าหน้าที่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รายงาน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3" y="2857500"/>
            <a:ext cx="3214687" cy="1477963"/>
          </a:xfrm>
          <a:prstGeom prst="rect">
            <a:avLst/>
          </a:prstGeom>
          <a:solidFill>
            <a:srgbClr val="9999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 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ชี้แจง/อบรม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ลูกจ้าง</a:t>
            </a: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2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 ให้ลูกจ้าง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ใช้เครื่องมือสื่อสาร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ติดต่อ</a:t>
            </a: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  บุคคลภายนอก</a:t>
            </a: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(3) 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ตรวจสอบและให้ความช่วยเหลือ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ลูกจ้าง</a:t>
            </a: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  ที่ถูกบังคับ/ทำร้ายเพื่อกระทำผิดค้ามนุษย์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75" y="2857500"/>
            <a:ext cx="2214563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(4) 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อำนวยความสะดวก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แก่พนักงานเจ้าหน้าที่เข้าตรวจเกี่ยวกับการกระทำความผิด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ค้ามนุษย์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5" y="5143500"/>
            <a:ext cx="3214688" cy="646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มีหนังสือ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แจ้งเตือน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ให้แก้ไขหรือปฏิบัติให้ถูกต้อง 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ไม่เกิน 30 วัน ขยายได้ไม่เกิน 30 วัน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8" y="4929188"/>
            <a:ext cx="2428875" cy="1200150"/>
          </a:xfrm>
          <a:prstGeom prst="rect">
            <a:avLst/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สั่งปิด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สถานประกอบกิจการ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หรือโรงงานชั่วคราว 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หรือห้ามใช้ยานพาหนะชั่วคราว</a:t>
            </a:r>
          </a:p>
          <a:p>
            <a:pPr algn="ctr">
              <a:defRPr/>
            </a:pPr>
            <a:r>
              <a:rPr lang="th-TH" sz="1800" spc="-2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ครั้งละไม่เกิน 30 วัน ไม่เกินสองครั้ง</a:t>
            </a:r>
            <a:endParaRPr lang="en-US" sz="1800" spc="-2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8" y="5929313"/>
            <a:ext cx="2786062" cy="369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จงใจไม่แก้ไข หรือไม่ปฏิบัติตามคำสั่ง 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3625" y="5214938"/>
            <a:ext cx="2690813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สั่งพัก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ใช้ใบอนุญาตประกอบการ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สำหรับประกอบธุรกิจ หรือโรงงาน 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หรือห้ามใช้ยานพาหนะชั่วคราว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9313" y="2857500"/>
            <a:ext cx="3071812" cy="1477963"/>
          </a:xfrm>
          <a:prstGeom prst="rect">
            <a:avLst/>
          </a:prstGeom>
          <a:solidFill>
            <a:srgbClr val="F1A73B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(5) 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ควบคุม สอดส่อง และดูแล </a:t>
            </a: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  ไม่ให้มีการกระทำความผิดในสถานที่ 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(6) 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แจ้งพนักงานเจ้าหน้าที่ </a:t>
            </a: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เมื่อพบว่า</a:t>
            </a: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  มีการกระทำความผิดฐานค้ามนุษย์ </a:t>
            </a:r>
          </a:p>
          <a:p>
            <a:pPr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     หรือกระทำผิดซ้ำภายในระยะเวลา 1 ปี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1" name="ลูกศรลง 40"/>
          <p:cNvSpPr/>
          <p:nvPr/>
        </p:nvSpPr>
        <p:spPr>
          <a:xfrm>
            <a:off x="1714500" y="2571750"/>
            <a:ext cx="214313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86"/>
          <p:cNvSpPr>
            <a:spLocks noGrp="1"/>
          </p:cNvSpPr>
          <p:nvPr>
            <p:ph idx="1"/>
          </p:nvPr>
        </p:nvSpPr>
        <p:spPr>
          <a:xfrm>
            <a:off x="2643188" y="714375"/>
            <a:ext cx="3857625" cy="534988"/>
          </a:xfrm>
          <a:prstGeom prst="ellipse">
            <a:avLst/>
          </a:prstGeom>
          <a:solidFill>
            <a:srgbClr val="CCFF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1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คณะอนุกรรมการ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18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ที่ประธานคณะกรรมการ </a:t>
            </a:r>
            <a:r>
              <a:rPr lang="th-TH" sz="1800" dirty="0" err="1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ปค</a:t>
            </a:r>
            <a:r>
              <a:rPr lang="th-TH" sz="18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ม. แต่งตั้ง </a:t>
            </a:r>
            <a:endParaRPr lang="th-TH" sz="18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357938"/>
            <a:ext cx="9144000" cy="584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prstClr val="white"/>
                </a:solidFill>
                <a:latin typeface="Algerian" pitchFamily="82" charset="0"/>
                <a:cs typeface="Angsana New" panose="02020603050405020304" pitchFamily="18" charset="-34"/>
              </a:rPr>
              <a:t>กระทรวงการพัฒนาสังคมและความมั่นคงของมนุษย์</a:t>
            </a:r>
            <a:r>
              <a:rPr lang="en-US" sz="1600" b="1" dirty="0">
                <a:solidFill>
                  <a:prstClr val="white"/>
                </a:solidFill>
                <a:latin typeface="Algerian" pitchFamily="82" charset="0"/>
                <a:cs typeface="+mj-cs"/>
              </a:rPr>
              <a:t> </a:t>
            </a:r>
            <a:r>
              <a:rPr lang="th-TH" sz="1600" b="1" dirty="0">
                <a:solidFill>
                  <a:prstClr val="white"/>
                </a:solidFill>
                <a:latin typeface="Algerian" pitchFamily="82" charset="0"/>
                <a:cs typeface="Angsana New" panose="02020603050405020304" pitchFamily="18" charset="-34"/>
              </a:rPr>
              <a:t> กองต่อต้านการค้ามนุษย์</a:t>
            </a:r>
            <a:r>
              <a:rPr lang="en-US" sz="1600" b="1" dirty="0">
                <a:solidFill>
                  <a:prstClr val="white"/>
                </a:solidFill>
                <a:latin typeface="Algerian" pitchFamily="82" charset="0"/>
                <a:cs typeface="+mj-cs"/>
              </a:rPr>
              <a:t> </a:t>
            </a:r>
            <a:r>
              <a:rPr lang="th-TH" sz="1600" b="1" dirty="0">
                <a:solidFill>
                  <a:prstClr val="white"/>
                </a:solidFill>
                <a:latin typeface="Algerian" pitchFamily="82" charset="0"/>
                <a:cs typeface="Angsana New" panose="02020603050405020304" pitchFamily="18" charset="-34"/>
              </a:rPr>
              <a:t> โทร./โทรสาร   0  2202  9081</a:t>
            </a:r>
            <a:endParaRPr lang="en-US" sz="1600" b="1" dirty="0">
              <a:solidFill>
                <a:prstClr val="white"/>
              </a:solidFill>
              <a:latin typeface="Algerian" pitchFamily="82" charset="0"/>
              <a:cs typeface="+mj-cs"/>
            </a:endParaRPr>
          </a:p>
          <a:p>
            <a:pPr algn="ctr">
              <a:defRPr/>
            </a:pPr>
            <a:r>
              <a:rPr lang="th-TH" sz="1600" b="1" dirty="0">
                <a:solidFill>
                  <a:prstClr val="white"/>
                </a:solidFill>
                <a:latin typeface="Algerian" pitchFamily="82" charset="0"/>
                <a:cs typeface="Angsana New" panose="02020603050405020304" pitchFamily="18" charset="-34"/>
              </a:rPr>
              <a:t>สามารถดาวน์โหลดเอกสารได้</a:t>
            </a:r>
            <a:r>
              <a:rPr lang="th-TH" sz="1600" b="1" dirty="0">
                <a:solidFill>
                  <a:prstClr val="white"/>
                </a:solidFill>
                <a:latin typeface="Aharoni" pitchFamily="2" charset="-79"/>
                <a:cs typeface="Angsana New" panose="02020603050405020304" pitchFamily="18" charset="-34"/>
              </a:rPr>
              <a:t>ที่   </a:t>
            </a:r>
            <a:r>
              <a:rPr lang="en-US" sz="1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www.e-aht.com</a:t>
            </a:r>
            <a:endParaRPr lang="th-TH" sz="1600" b="1" dirty="0">
              <a:solidFill>
                <a:prstClr val="white"/>
              </a:solidFill>
              <a:latin typeface="Aharoni" pitchFamily="2" charset="-79"/>
              <a:cs typeface="Angsana New" panose="02020603050405020304" pitchFamily="18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1857375" y="2571750"/>
            <a:ext cx="5715000" cy="714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ลูกศรลง 38"/>
          <p:cNvSpPr/>
          <p:nvPr/>
        </p:nvSpPr>
        <p:spPr>
          <a:xfrm>
            <a:off x="1643063" y="4357688"/>
            <a:ext cx="285750" cy="1603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71875" y="4286250"/>
            <a:ext cx="2214563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หากไม่ปฏิบัติตาม (4)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7" name="ลูกศรลง 46"/>
          <p:cNvSpPr/>
          <p:nvPr/>
        </p:nvSpPr>
        <p:spPr>
          <a:xfrm>
            <a:off x="1643063" y="5786438"/>
            <a:ext cx="285750" cy="1603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ลูกศรขวา 48"/>
          <p:cNvSpPr/>
          <p:nvPr/>
        </p:nvSpPr>
        <p:spPr>
          <a:xfrm>
            <a:off x="3214688" y="5929313"/>
            <a:ext cx="214312" cy="214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ลูกศรลง 49"/>
          <p:cNvSpPr/>
          <p:nvPr/>
        </p:nvSpPr>
        <p:spPr>
          <a:xfrm>
            <a:off x="4500563" y="4071938"/>
            <a:ext cx="285750" cy="1603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ลูกศรลง 50"/>
          <p:cNvSpPr/>
          <p:nvPr/>
        </p:nvSpPr>
        <p:spPr>
          <a:xfrm>
            <a:off x="4500563" y="4714875"/>
            <a:ext cx="285750" cy="160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ลูกศรลง 51"/>
          <p:cNvSpPr/>
          <p:nvPr/>
        </p:nvSpPr>
        <p:spPr>
          <a:xfrm>
            <a:off x="7429500" y="2571750"/>
            <a:ext cx="214313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ลูกศรลง 52"/>
          <p:cNvSpPr/>
          <p:nvPr/>
        </p:nvSpPr>
        <p:spPr>
          <a:xfrm>
            <a:off x="7358063" y="4357688"/>
            <a:ext cx="285750" cy="1603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5063" y="4572000"/>
            <a:ext cx="2500312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หากไม่ปฏิบัติตาม (5) หรือ (6)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ลูกศรลง 28"/>
          <p:cNvSpPr/>
          <p:nvPr/>
        </p:nvSpPr>
        <p:spPr>
          <a:xfrm>
            <a:off x="7358063" y="5000625"/>
            <a:ext cx="285750" cy="160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572000" y="1285875"/>
            <a:ext cx="71438" cy="1285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50" y="4572000"/>
            <a:ext cx="28575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หากไม่ปฏิบัติตาม (1) (2) หรือ (3)</a:t>
            </a:r>
          </a:p>
        </p:txBody>
      </p:sp>
      <p:sp>
        <p:nvSpPr>
          <p:cNvPr id="33" name="ลูกศรลง 32"/>
          <p:cNvSpPr/>
          <p:nvPr/>
        </p:nvSpPr>
        <p:spPr>
          <a:xfrm>
            <a:off x="4500563" y="2571750"/>
            <a:ext cx="214312" cy="285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38" y="1857375"/>
            <a:ext cx="3429000" cy="646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เจ้าของ ผู้ครอบครอง หรือผู้ดำเนินกิจการ</a:t>
            </a:r>
          </a:p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ชี้แจงหรือพิสูจน์</a:t>
            </a:r>
            <a:endParaRPr lang="en-US" sz="1800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6188" y="1357313"/>
            <a:ext cx="1571625" cy="369887"/>
          </a:xfrm>
          <a:prstGeom prst="rect">
            <a:avLst/>
          </a:prstGeom>
          <a:solidFill>
            <a:srgbClr val="57FFA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พิจารณาลับ</a:t>
            </a:r>
            <a:endParaRPr lang="en-US" sz="1800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5" name="ลูกศรลง 34"/>
          <p:cNvSpPr/>
          <p:nvPr/>
        </p:nvSpPr>
        <p:spPr>
          <a:xfrm>
            <a:off x="1643063" y="5000625"/>
            <a:ext cx="285750" cy="160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ลูกศรขวา 43"/>
          <p:cNvSpPr/>
          <p:nvPr/>
        </p:nvSpPr>
        <p:spPr>
          <a:xfrm rot="19320038">
            <a:off x="2476500" y="1196975"/>
            <a:ext cx="261938" cy="246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61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/>
          <p:cNvSpPr/>
          <p:nvPr/>
        </p:nvSpPr>
        <p:spPr>
          <a:xfrm rot="11113958">
            <a:off x="220256" y="2143563"/>
            <a:ext cx="997034" cy="73115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503208"/>
            <a:ext cx="6846299" cy="1064662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  <a:prstDash val="sysDot"/>
          </a:ln>
          <a:effectLst>
            <a:glow rad="101600">
              <a:schemeClr val="tx1">
                <a:lumMod val="50000"/>
                <a:alpha val="6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92" b="1" spc="-46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พระราชบัญญัติป้องกันและปราบปรามการค้ามนุษย์ (ฉบับที่ ๓) พ.ศ. ๒๕๖๐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42622" y="1634339"/>
            <a:ext cx="3722260" cy="398814"/>
          </a:xfrm>
          <a:prstGeom prst="rect">
            <a:avLst/>
          </a:prstGeom>
          <a:solidFill>
            <a:srgbClr val="FF7171"/>
          </a:solidFill>
          <a:ln w="6350">
            <a:solidFill>
              <a:schemeClr val="bg2">
                <a:lumMod val="75000"/>
              </a:schemeClr>
            </a:solidFill>
            <a:prstDash val="sysDash"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๑. แก้ไขเพิ่มเติมบทนิยาม</a:t>
            </a:r>
          </a:p>
        </p:txBody>
      </p:sp>
      <p:sp>
        <p:nvSpPr>
          <p:cNvPr id="7" name="ตัดมุมสี่เหลี่ยมด้านทแยงมุม 6"/>
          <p:cNvSpPr/>
          <p:nvPr/>
        </p:nvSpPr>
        <p:spPr>
          <a:xfrm>
            <a:off x="1439350" y="2080278"/>
            <a:ext cx="7429552" cy="55109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ysDash"/>
          </a:ln>
          <a:effectLst>
            <a:glow rad="101600">
              <a:schemeClr val="tx1">
                <a:lumMod val="50000"/>
                <a:alpha val="6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๑.๒</a:t>
            </a:r>
            <a:r>
              <a:rPr lang="en-US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46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แสวงหาประโยชน์โดยมิชอบ </a:t>
            </a:r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ให้ครอบคลุมถึงการปฏิบัติต่อบุคคลให้มีฐานะคล้ายทาส และการแสวงหาประโยชน์ประการอื่นโดยมิชอบในทำนองเดียวกัน</a:t>
            </a:r>
          </a:p>
        </p:txBody>
      </p:sp>
      <p:sp>
        <p:nvSpPr>
          <p:cNvPr id="8" name="ตัดมุมสี่เหลี่ยมด้านทแยงมุม 7"/>
          <p:cNvSpPr/>
          <p:nvPr/>
        </p:nvSpPr>
        <p:spPr>
          <a:xfrm>
            <a:off x="1447960" y="2697843"/>
            <a:ext cx="7392822" cy="332345"/>
          </a:xfrm>
          <a:prstGeom prst="snip2DiagRect">
            <a:avLst/>
          </a:prstGeom>
          <a:solidFill>
            <a:srgbClr val="FFCCCC"/>
          </a:solidFill>
          <a:ln w="127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๑.๒</a:t>
            </a:r>
            <a:r>
              <a:rPr lang="en-US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การบังคับใช้แรงงานหรือบริการ ให้ครอบคลุมถึงการ</a:t>
            </a:r>
            <a:r>
              <a:rPr lang="th-TH" sz="1846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ยึดเอกสารสำคัญประจำตัว และแรงงานขัดหนี้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90348" y="3084058"/>
            <a:ext cx="8034477" cy="444831"/>
          </a:xfrm>
          <a:prstGeom prst="rect">
            <a:avLst/>
          </a:prstGeom>
          <a:solidFill>
            <a:srgbClr val="FFFF66"/>
          </a:solidFill>
          <a:ln w="6350">
            <a:prstDash val="sysDash"/>
          </a:ln>
          <a:effectLst>
            <a:glow rad="101600">
              <a:schemeClr val="tx1">
                <a:lumMod val="50000"/>
                <a:alpha val="6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en-US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เพิ่มเติมลักษณะการกระทำความผิดฐานค้ามนุษย์</a:t>
            </a:r>
            <a:endParaRPr lang="th-TH" sz="3323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ดมุมสี่เหลี่ยมด้านทแยงมุม 11"/>
          <p:cNvSpPr/>
          <p:nvPr/>
        </p:nvSpPr>
        <p:spPr>
          <a:xfrm>
            <a:off x="1979712" y="3628407"/>
            <a:ext cx="7164288" cy="531751"/>
          </a:xfrm>
          <a:prstGeom prst="snip2DiagRect">
            <a:avLst/>
          </a:prstGeom>
          <a:solidFill>
            <a:srgbClr val="FFFF99"/>
          </a:solidFill>
          <a:ln w="12700">
            <a:noFill/>
            <a:prstDash val="sysDash"/>
          </a:ln>
          <a:effectLst>
            <a:glow rad="101600">
              <a:schemeClr val="tx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เพิ่มเติม</a:t>
            </a:r>
            <a:r>
              <a:rPr lang="th-TH" sz="1846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การใช้อำนาจครอบงำ</a:t>
            </a:r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บุคคลที่อ่อนด้อยทางร่างกาย </a:t>
            </a:r>
            <a:r>
              <a:rPr lang="th-TH" sz="1846" b="1" spc="-37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จิตใจ การศึกษา หรือทางอื่นใดโดยมิชอบ </a:t>
            </a:r>
          </a:p>
          <a:p>
            <a:pPr algn="ctr"/>
            <a:r>
              <a:rPr lang="th-TH" sz="1846" b="1" spc="-37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ขู่เข็ญว่าจะใช้กระบวนการทาง กม. โดยมิชอบ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23407" y="5116001"/>
            <a:ext cx="7505570" cy="598220"/>
          </a:xfrm>
          <a:prstGeom prst="rect">
            <a:avLst/>
          </a:prstGeom>
          <a:solidFill>
            <a:srgbClr val="3399FF"/>
          </a:solidFill>
          <a:ln w="12700">
            <a:noFill/>
            <a:prstDash val="sysDash"/>
          </a:ln>
          <a:effectLst>
            <a:glow rad="101600">
              <a:schemeClr val="tx1">
                <a:lumMod val="50000"/>
                <a:alpha val="6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๔. เพิ่มเติมการกระทำความผิดต่อเด็กที่มีอายุไม่เกิน ๑๕</a:t>
            </a:r>
            <a:r>
              <a:rPr lang="en-US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176153" y="4226627"/>
            <a:ext cx="3456384" cy="465282"/>
          </a:xfrm>
          <a:prstGeom prst="rect">
            <a:avLst/>
          </a:prstGeom>
          <a:solidFill>
            <a:srgbClr val="66FF99"/>
          </a:solidFill>
          <a:ln w="0">
            <a:prstDash val="sysDash"/>
          </a:ln>
          <a:effectLst>
            <a:glow rad="101600">
              <a:schemeClr val="tx1">
                <a:lumMod val="50000"/>
                <a:alpha val="6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2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๓. แก้ไขบทลงโทษ 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96705" y="4691910"/>
            <a:ext cx="7033458" cy="365222"/>
          </a:xfrm>
          <a:prstGeom prst="rect">
            <a:avLst/>
          </a:prstGeom>
          <a:solidFill>
            <a:srgbClr val="CCFFCC"/>
          </a:solidFill>
          <a:ln w="1270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46" b="1" spc="-28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เพิ่มโทษปรับให้สูงขึ้น โดยใช้อัตราโทษจำคุก ๑ ปี ต่อโทษปรับ ๑ แสนบาท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8846" y1="16837" x2="8846" y2="63776"/>
                        <a14:backgroundMark x1="12308" y1="18878" x2="16154" y2="64796"/>
                        <a14:backgroundMark x1="5000" y1="30612" x2="18077" y2="32653"/>
                        <a14:backgroundMark x1="13462" y1="20918" x2="13462" y2="20918"/>
                        <a14:backgroundMark x1="13462" y1="20918" x2="16923" y2="40816"/>
                        <a14:backgroundMark x1="6923" y1="20918" x2="3077" y2="37755"/>
                        <a14:backgroundMark x1="6923" y1="51020" x2="7692" y2="72959"/>
                        <a14:backgroundMark x1="13462" y1="44898" x2="18846" y2="69898"/>
                        <a14:backgroundMark x1="38462" y1="80102" x2="33846" y2="92857"/>
                        <a14:backgroundMark x1="42308" y1="79082" x2="43846" y2="93878"/>
                        <a14:backgroundMark x1="42308" y1="79082" x2="47692" y2="97959"/>
                        <a14:backgroundMark x1="35769" y1="79082" x2="33846" y2="9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5" y="3919820"/>
            <a:ext cx="1796049" cy="772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041" y="5748713"/>
            <a:ext cx="8582440" cy="671389"/>
          </a:xfrm>
          <a:prstGeom prst="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กำหนดฐานความผิดที่กระทำต่อ</a:t>
            </a:r>
            <a:r>
              <a:rPr lang="th-TH" sz="1846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เด็กที่มีอายุไม่เกิน ๑๕ ปี</a:t>
            </a:r>
            <a:r>
              <a:rPr lang="th-TH" sz="1846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ให้ทำงานหรือให้บริการ อันอาจเป็นอันตรายอย่างร้ายแรงและมีผลกระทบต่อร่างกายหรือจิตใจ การเจริญเติบโต หรือพัฒนาการของบุคคลหรือขัดต่อศีลธรรมอันดี</a:t>
            </a:r>
            <a:endParaRPr lang="th-TH" sz="1846" b="1" spc="-46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781503" y="6190787"/>
            <a:ext cx="443322" cy="428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46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000" b="100000" l="0" r="99538">
                        <a14:foregroundMark x1="62000" y1="80000" x2="62000" y2="80000"/>
                        <a14:backgroundMark x1="24308" y1="76075" x2="24308" y2="76075"/>
                        <a14:backgroundMark x1="22846" y1="73925" x2="26077" y2="80654"/>
                        <a14:backgroundMark x1="44769" y1="77103" x2="44769" y2="77103"/>
                        <a14:backgroundMark x1="44769" y1="77103" x2="43000" y2="78598"/>
                        <a14:backgroundMark x1="58538" y1="72150" x2="59692" y2="78224"/>
                        <a14:backgroundMark x1="77231" y1="71776" x2="77462" y2="77477"/>
                        <a14:backgroundMark x1="14692" y1="75327" x2="14692" y2="75327"/>
                        <a14:backgroundMark x1="57923" y1="53364" x2="57923" y2="53364"/>
                        <a14:backgroundMark x1="42462" y1="54112" x2="42462" y2="54112"/>
                        <a14:backgroundMark x1="48000" y1="50841" x2="48000" y2="50841"/>
                        <a14:backgroundMark x1="52385" y1="50841" x2="52385" y2="50841"/>
                        <a14:backgroundMark x1="76615" y1="53364" x2="76615" y2="53364"/>
                        <a14:backgroundMark x1="92692" y1="53738" x2="92692" y2="53738"/>
                        <a14:backgroundMark x1="63769" y1="81776" x2="63769" y2="81776"/>
                        <a14:backgroundMark x1="62615" y1="74673" x2="62615" y2="7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974" y="3827814"/>
            <a:ext cx="2642382" cy="93056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74401">
            <a:off x="7765660" y="556345"/>
            <a:ext cx="470874" cy="1351797"/>
          </a:xfrm>
          <a:prstGeom prst="rect">
            <a:avLst/>
          </a:prstGeom>
        </p:spPr>
      </p:pic>
      <p:pic>
        <p:nvPicPr>
          <p:cNvPr id="22" name="รูปภาพ 13" descr="1 2 59 1.png"/>
          <p:cNvPicPr>
            <a:picLocks noChangeAspect="1"/>
          </p:cNvPicPr>
          <p:nvPr/>
        </p:nvPicPr>
        <p:blipFill>
          <a:blip r:embed="rId8" cstate="print"/>
          <a:srcRect t="2765" b="6004"/>
          <a:stretch>
            <a:fillRect/>
          </a:stretch>
        </p:blipFill>
        <p:spPr bwMode="auto">
          <a:xfrm>
            <a:off x="-14356" y="304961"/>
            <a:ext cx="1913243" cy="176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74613" y="2166091"/>
            <a:ext cx="655949" cy="774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31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A2</a:t>
            </a:r>
            <a:endParaRPr lang="th-TH" sz="4431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5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owchart: Connector 2"/>
          <p:cNvSpPr>
            <a:spLocks noChangeArrowheads="1"/>
          </p:cNvSpPr>
          <p:nvPr/>
        </p:nvSpPr>
        <p:spPr bwMode="auto">
          <a:xfrm>
            <a:off x="2974975" y="2166938"/>
            <a:ext cx="3101975" cy="291623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20419575">
            <a:off x="4810125" y="4332288"/>
            <a:ext cx="366713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1275"/>
            <a:ext cx="6840537" cy="73977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th-TH" sz="3200" dirty="0" smtClean="0">
                <a:solidFill>
                  <a:schemeClr val="tx1"/>
                </a:solidFill>
                <a:cs typeface="Tahoma" panose="020B0604030504040204" pitchFamily="34" charset="0"/>
              </a:rPr>
              <a:t> 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พระราชบัญญัติวิธีพิจารณาคดีค้ามนุษย์</a:t>
            </a:r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2559</a:t>
            </a: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(ใช้บังคับ 25 พ.ค. 59)</a:t>
            </a: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03146" name="Group 10"/>
          <p:cNvGrpSpPr>
            <a:grpSpLocks/>
          </p:cNvGrpSpPr>
          <p:nvPr/>
        </p:nvGrpSpPr>
        <p:grpSpPr bwMode="auto">
          <a:xfrm>
            <a:off x="3667125" y="2752725"/>
            <a:ext cx="1624013" cy="1614488"/>
            <a:chOff x="2238" y="1769"/>
            <a:chExt cx="1361" cy="1361"/>
          </a:xfrm>
        </p:grpSpPr>
        <p:sp>
          <p:nvSpPr>
            <p:cNvPr id="412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000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2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000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2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000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2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000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2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79"/>
              <a:chOff x="4166" y="1706"/>
              <a:chExt cx="1252" cy="1311"/>
            </a:xfrm>
          </p:grpSpPr>
          <p:sp>
            <p:nvSpPr>
              <p:cNvPr id="4127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sz="2000" b="1" smtClean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28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sz="2000" b="1" smtClean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29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sz="2000" b="1" smtClean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30" name="Oval 19"/>
              <p:cNvSpPr>
                <a:spLocks noChangeArrowheads="1"/>
              </p:cNvSpPr>
              <p:nvPr/>
            </p:nvSpPr>
            <p:spPr bwMode="gray">
              <a:xfrm rot="16200000">
                <a:off x="4290" y="2038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th-TH" sz="16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ใช้ระบบไต่สวน</a:t>
                </a:r>
                <a:br>
                  <a:rPr lang="th-TH" sz="16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sz="16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แทนระบบกล่าวหา</a:t>
                </a:r>
                <a:endParaRPr lang="en-US" sz="1600" b="1" dirty="0" smtClean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sz="1600" b="1" dirty="0" smtClean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3156" name="Text Box 20"/>
            <p:cNvSpPr txBox="1">
              <a:spLocks noChangeArrowheads="1"/>
            </p:cNvSpPr>
            <p:nvPr/>
          </p:nvSpPr>
          <p:spPr bwMode="gray">
            <a:xfrm>
              <a:off x="2874" y="2311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3157" name="AutoShape 21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57188" y="2503488"/>
            <a:ext cx="2520950" cy="12239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สืบพยานลับหลังจำเลย </a:t>
            </a:r>
            <a:r>
              <a:rPr lang="th-TH" sz="16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6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หลบหนี/จำเลยป่วย/จำเลยเป็นนิติบุคคล/</a:t>
            </a:r>
            <a:b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จำเลยขัดขวางการพิจารณาและถูกสั่งให้</a:t>
            </a:r>
            <a:b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ออกจากห้องพิจารณา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200" b="1" smtClean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603158" name="AutoShape 2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49288" y="981075"/>
            <a:ext cx="2751137" cy="13795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การปล่อยชั่วคราว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อาจกำหนดมาตรการเพื่อป้องกันการหลบหนี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รายงานตัว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การใช้อุปกรณ์อิเลคทรอนิคส์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จำกัดการเดินทาง</a:t>
            </a:r>
            <a:endParaRPr lang="en-US" sz="1400" b="1" dirty="0" smtClean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603159" name="AutoShape 23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399213" y="3049588"/>
            <a:ext cx="2482850" cy="114141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ฎีกา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เป็นระบบอนุญาตไม่ใช่ระบบสิทธิ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ยื่นภายใน 1 เดือนนับแต่อ่าน/ถือว่าได้อ่าน</a:t>
            </a:r>
            <a:b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คำพิพากษา</a:t>
            </a:r>
            <a:endParaRPr lang="en-US" sz="16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3160" name="AutoShape 24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046788" y="4259263"/>
            <a:ext cx="2965450" cy="13430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อุทธรณ์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อุทธรณ์ไปยังศาลอุทธรณ์แผนกคดีค้ามนุษย์</a:t>
            </a:r>
            <a:b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ภายใน 1 เดือน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ศาลชั้นต้นลงโทษประหารชีวิต/จำคุกตลอดชีวิต</a:t>
            </a:r>
            <a:b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แม้ไม่มีการอุทธรณ์ก็ต้องส่งสำนวนไปยังศาลอุทธรณ์ </a:t>
            </a:r>
          </a:p>
        </p:txBody>
      </p:sp>
      <p:sp>
        <p:nvSpPr>
          <p:cNvPr id="603161" name="AutoShape 25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30175" y="3873500"/>
            <a:ext cx="2792413" cy="22923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วิธีพิจารณาในศาลชั้นต้น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จำเลยไม่มีทนาย ศาลต้องจัดให้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คู่ความทั้งสองฝ่ายอ้างตนเองเป็นพยานได้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คู่ความมีสิทธิขอตรวจพยานหลักฐานและ</a:t>
            </a:r>
            <a:b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คัดสำเนาพยานของอีกฝ่ายหนึ่งที่ได้มีการ</a:t>
            </a:r>
            <a:b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สืบพยานแล้วได้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จำเลยไม่มาฟังคำพิพากษา อ่านลับหลังได้</a:t>
            </a:r>
            <a:b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1 เดือนนับแต่ออกหมายจับ</a:t>
            </a:r>
          </a:p>
        </p:txBody>
      </p:sp>
      <p:sp>
        <p:nvSpPr>
          <p:cNvPr id="603162" name="AutoShape 26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10288" y="5713413"/>
            <a:ext cx="2400300" cy="90487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ผู้ต้องหา/จำเลยหลบหนี </a:t>
            </a:r>
            <a:b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มิให้นับรวมระยะเวลาหลบหนี</a:t>
            </a:r>
            <a:b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รวมเป็นส่วนหนึ่งของอายุความ</a:t>
            </a:r>
          </a:p>
        </p:txBody>
      </p:sp>
      <p:sp>
        <p:nvSpPr>
          <p:cNvPr id="603163" name="AutoShape 27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551238" y="901700"/>
            <a:ext cx="2028825" cy="9985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2000" b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สืบพยานผ่านระบบจอภาพ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ทั้งก่อนฟ้อง ไต่สวนมูลฟ้อง</a:t>
            </a:r>
            <a:b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หรือระหว่างพิจารณา</a:t>
            </a:r>
            <a:endParaRPr lang="en-US" sz="160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3164" name="AutoShape 28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043238" y="5194300"/>
            <a:ext cx="2882900" cy="16319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ชั้นพิจารณา 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รับสารภาพ พิพากษาได้เลย เว้นแต่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สงสัยว่าจำเลยไม่ได้ทำผิด/โทษจำคุกตลอดชีวิต</a:t>
            </a:r>
            <a:b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หรือหนักกว่า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ปฏิเสธ โจทก์ส่งสำนวนการสอบสวนพร้อมสำเนา</a:t>
            </a:r>
            <a:b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ต่อศาลก่อนวันนัดตรวจพยาน</a:t>
            </a:r>
          </a:p>
        </p:txBody>
      </p:sp>
      <p:sp>
        <p:nvSpPr>
          <p:cNvPr id="603165" name="AutoShape 2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35650" y="833438"/>
            <a:ext cx="3151188" cy="2136775"/>
          </a:xfrm>
          <a:prstGeom prst="roundRect">
            <a:avLst>
              <a:gd name="adj" fmla="val 16667"/>
            </a:avLst>
          </a:prstGeom>
          <a:solidFill>
            <a:srgbClr val="FAA4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ค่าสินไหมทดแทน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1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พนักงานอัยการขอแทนให้แล้ว ผู้เสียหายขอเพิ่มเติม</a:t>
            </a:r>
            <a:br>
              <a:rPr lang="th-TH" sz="1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ได้อีก </a:t>
            </a: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 ป.วิ.อาญา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ไม่มีคำขอ ศาลกำหนดเองได้ แต่ผู้เสียหายฟ้องเรียกส่วนที่ยังขาด</a:t>
            </a:r>
            <a:b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ได้อีกเป็นคดีแพ่ง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2000" b="1" dirty="0" err="1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พม</a:t>
            </a: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ให้ความช่วยเหลือทางกฎหมาย/</a:t>
            </a:r>
            <a:b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ดำเนินคดีเพื่อเรียกร้องค่าสินไหมฯ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sz="16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จัดหาทนายในการสืบทรัพย์ เพื่อบังคับคดีต่อไป</a:t>
            </a:r>
            <a:endParaRPr lang="th-TH" sz="1200" b="1" dirty="0" smtClean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4111" name="Down Arrow 1"/>
          <p:cNvSpPr>
            <a:spLocks noChangeArrowheads="1"/>
          </p:cNvSpPr>
          <p:nvPr/>
        </p:nvSpPr>
        <p:spPr bwMode="auto">
          <a:xfrm>
            <a:off x="7956550" y="1125538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789835">
            <a:off x="4019550" y="4379913"/>
            <a:ext cx="366713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3312996">
            <a:off x="3397250" y="3973513"/>
            <a:ext cx="368300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5400000">
            <a:off x="3176588" y="3260725"/>
            <a:ext cx="366712" cy="49053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7831204">
            <a:off x="3575050" y="2490788"/>
            <a:ext cx="368300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4364038" y="2211388"/>
            <a:ext cx="366712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4053996">
            <a:off x="5138738" y="2586038"/>
            <a:ext cx="368300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6200000">
            <a:off x="5438775" y="3259138"/>
            <a:ext cx="368300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18369778">
            <a:off x="5223668" y="3888582"/>
            <a:ext cx="366713" cy="48895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0" name="Rounded Rectangle 1"/>
          <p:cNvSpPr>
            <a:spLocks noChangeArrowheads="1"/>
          </p:cNvSpPr>
          <p:nvPr/>
        </p:nvSpPr>
        <p:spPr bwMode="auto">
          <a:xfrm>
            <a:off x="3806825" y="5346700"/>
            <a:ext cx="1763713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nimBg="1"/>
      <p:bldP spid="603157" grpId="0" animBg="1"/>
      <p:bldP spid="603158" grpId="0" animBg="1"/>
      <p:bldP spid="603159" grpId="0" animBg="1"/>
      <p:bldP spid="603160" grpId="0" animBg="1"/>
      <p:bldP spid="603161" grpId="0" animBg="1"/>
      <p:bldP spid="603162" grpId="0" animBg="1"/>
      <p:bldP spid="603163" grpId="0" animBg="1"/>
      <p:bldP spid="603164" grpId="0" animBg="1"/>
      <p:bldP spid="603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7312" t="12119" r="20564" b="6010"/>
          <a:stretch/>
        </p:blipFill>
        <p:spPr bwMode="auto">
          <a:xfrm>
            <a:off x="539552" y="1196752"/>
            <a:ext cx="8136904" cy="2520280"/>
          </a:xfrm>
          <a:prstGeom prst="rect">
            <a:avLst/>
          </a:prstGeom>
          <a:ln w="222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0969" t="31046" r="19898" b="6011"/>
          <a:stretch/>
        </p:blipFill>
        <p:spPr bwMode="auto">
          <a:xfrm>
            <a:off x="539552" y="3861048"/>
            <a:ext cx="8136904" cy="2880320"/>
          </a:xfrm>
          <a:prstGeom prst="rect">
            <a:avLst/>
          </a:prstGeom>
          <a:ln w="222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9" y="44624"/>
            <a:ext cx="6336704" cy="107721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การปฏิบัติเพื่อเพิ่มประสิทธิภาพ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ในการคัดแยกผู้เสียหายจากการค้ามนุษย์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42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3769"/>
            <a:ext cx="9144000" cy="6330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09" y="238492"/>
            <a:ext cx="8308615" cy="8594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985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แนวทางปฏิบัติ</a:t>
            </a:r>
            <a:r>
              <a:rPr lang="th-TH" sz="3692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หลังการคัดแยกผู้เสียหายจากการค้ามนุษย์</a:t>
            </a:r>
          </a:p>
        </p:txBody>
      </p:sp>
      <p:pic>
        <p:nvPicPr>
          <p:cNvPr id="2052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39" y="354623"/>
            <a:ext cx="997927" cy="10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314451" y="1101969"/>
            <a:ext cx="7710854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3865" y="2099622"/>
            <a:ext cx="2791695" cy="7629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2585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เข้าปฏิบัติการ</a:t>
            </a:r>
            <a:endParaRPr lang="th-TH" sz="1846" dirty="0">
              <a:ln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ct val="20000"/>
              </a:spcBef>
              <a:defRPr/>
            </a:pPr>
            <a:r>
              <a:rPr lang="th-TH" sz="1477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เจ้าหน้าที่ตำรวจ/ปกครอง/ทีมสหวิชาชีพ</a:t>
            </a:r>
          </a:p>
        </p:txBody>
      </p:sp>
      <p:pic>
        <p:nvPicPr>
          <p:cNvPr id="2055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274" y="1077059"/>
            <a:ext cx="1992923" cy="135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103751" y="2232559"/>
            <a:ext cx="4254011" cy="6605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2215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คัดแยกผู้เสียหายฯ </a:t>
            </a:r>
            <a: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6600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สัมภาษณ์โดยทีมสหวิชาชีพ (ตร./ปค./นักสังคม</a:t>
            </a:r>
            <a:r>
              <a:rPr lang="en-GB" sz="1477" dirty="0">
                <a:ln>
                  <a:solidFill>
                    <a:srgbClr val="002060"/>
                  </a:solidFill>
                </a:ln>
                <a:solidFill>
                  <a:srgbClr val="6600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/NGOs/</a:t>
            </a:r>
            <a: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6600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ล่าม</a:t>
            </a:r>
            <a:r>
              <a:rPr lang="en-GB" sz="1477" dirty="0">
                <a:ln>
                  <a:solidFill>
                    <a:srgbClr val="002060"/>
                  </a:solidFill>
                </a:ln>
                <a:solidFill>
                  <a:srgbClr val="6600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477" dirty="0">
              <a:ln>
                <a:solidFill>
                  <a:srgbClr val="002060"/>
                </a:solidFill>
              </a:ln>
              <a:solidFill>
                <a:srgbClr val="6600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08131" y="2564423"/>
            <a:ext cx="1994389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84638" y="3429000"/>
            <a:ext cx="8840666" cy="1037492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765682" y="2897066"/>
            <a:ext cx="864577" cy="398585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7990" y="3494943"/>
            <a:ext cx="2458915" cy="9085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76197" y="3494943"/>
            <a:ext cx="2592265" cy="908538"/>
          </a:xfrm>
          <a:prstGeom prst="rect">
            <a:avLst/>
          </a:prstGeom>
          <a:solidFill>
            <a:srgbClr val="FFE5FF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01812" y="3494943"/>
            <a:ext cx="3190142" cy="908538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7989" y="3481804"/>
            <a:ext cx="479618" cy="546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954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</a:t>
            </a:r>
            <a:endParaRPr lang="th-TH" sz="2954" dirty="0">
              <a:ln>
                <a:solidFill>
                  <a:prstClr val="white"/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2385" y="3619830"/>
            <a:ext cx="10631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662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ไม่ใช่ผู้เสียหายฯ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7396" y="4027221"/>
            <a:ext cx="1311578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477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ดำเนินคดีตามกฎหมาย</a:t>
            </a:r>
          </a:p>
        </p:txBody>
      </p:sp>
      <p:pic>
        <p:nvPicPr>
          <p:cNvPr id="2066" name="Picture 5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385" y="3628292"/>
            <a:ext cx="885092" cy="7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976746" y="3487429"/>
            <a:ext cx="479618" cy="546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954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endParaRPr lang="th-TH" sz="2954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75560" y="3561939"/>
            <a:ext cx="793807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662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ผู้เสียหายฯ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51611" y="3886242"/>
            <a:ext cx="1952734" cy="5469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คุ้มครองสวัสดิภาพ มาตรา 33 </a:t>
            </a:r>
            <a:b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ในสถานคุ้มครอง 8 แห่ง ของ พม.</a:t>
            </a:r>
            <a:endParaRPr lang="th-TH" sz="1846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70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735" y="3666393"/>
            <a:ext cx="855785" cy="5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V="1">
            <a:off x="383931" y="3959469"/>
            <a:ext cx="1529862" cy="146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043604" y="3902320"/>
            <a:ext cx="1528396" cy="146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01972" y="3894283"/>
            <a:ext cx="2777339" cy="4900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92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แสวงหาข้อเท็จจริงเพิ่มเติม เช่น พิสูจน์อายุที่แท้จริง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92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ชั่วโมง + ยืนคำร้องต่อศาล อนุญาตเพิ่มไม่เกิน 7 วัน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02334" y="3487429"/>
            <a:ext cx="479618" cy="546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954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endParaRPr lang="th-TH" sz="2954" dirty="0">
              <a:ln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38061" y="3553361"/>
            <a:ext cx="136287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662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อาจจะเป็นผู้เสียหาย 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767754" y="3886201"/>
            <a:ext cx="1862504" cy="1025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7" name="Picture 5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4785" y="3519854"/>
            <a:ext cx="775189" cy="5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8878766" y="4403481"/>
            <a:ext cx="0" cy="18800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8316058" y="4825512"/>
            <a:ext cx="562708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8329246" y="5555274"/>
            <a:ext cx="562708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8316058" y="6283569"/>
            <a:ext cx="562708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790343" y="5946531"/>
            <a:ext cx="3437792" cy="54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73908" y="6013248"/>
            <a:ext cx="942887" cy="546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954" dirty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latin typeface="Arial Black" panose="020B0A04020102020204" pitchFamily="34" charset="0"/>
              </a:rPr>
              <a:t>C3*</a:t>
            </a:r>
            <a:endParaRPr lang="th-TH" sz="2954" dirty="0">
              <a:ln>
                <a:solidFill>
                  <a:srgbClr val="663300"/>
                </a:solidFill>
              </a:ln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568873" y="5954820"/>
            <a:ext cx="2791856" cy="5469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เป็นพยาน หรือทีมมีความเห็นแย้ง รอการวินิจฉัย /จัดหาสถานที่ราชการ เช่น ฐานทัพเรือ </a:t>
            </a:r>
            <a:r>
              <a:rPr lang="en-US" sz="147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safe house</a:t>
            </a:r>
            <a:endParaRPr lang="th-TH" sz="1477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90343" y="5285643"/>
            <a:ext cx="3456842" cy="5407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90343" y="4617427"/>
            <a:ext cx="3456842" cy="539262"/>
          </a:xfrm>
          <a:prstGeom prst="rect">
            <a:avLst/>
          </a:prstGeom>
          <a:solidFill>
            <a:srgbClr val="FFE5FF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585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71407" y="5348558"/>
            <a:ext cx="732893" cy="546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954" dirty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C2</a:t>
            </a:r>
            <a:endParaRPr lang="th-TH" sz="2954" dirty="0">
              <a:ln>
                <a:solidFill>
                  <a:prstClr val="white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75472" y="5442902"/>
            <a:ext cx="970137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477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ไม่เป็นผู้เสียหาย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771407" y="4683869"/>
            <a:ext cx="732893" cy="546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954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C1</a:t>
            </a:r>
            <a:endParaRPr lang="th-TH" sz="2954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436097" y="4778212"/>
            <a:ext cx="922047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47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เป็นผู้เสียหายฯ</a:t>
            </a:r>
          </a:p>
        </p:txBody>
      </p:sp>
      <p:cxnSp>
        <p:nvCxnSpPr>
          <p:cNvPr id="80" name="Straight Connector 79"/>
          <p:cNvCxnSpPr>
            <a:stCxn id="77" idx="1"/>
          </p:cNvCxnSpPr>
          <p:nvPr/>
        </p:nvCxnSpPr>
        <p:spPr>
          <a:xfrm flipH="1" flipV="1">
            <a:off x="3764575" y="4954466"/>
            <a:ext cx="1006832" cy="287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764574" y="4466493"/>
            <a:ext cx="0" cy="46745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547446" y="5542085"/>
            <a:ext cx="3242897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547446" y="4466493"/>
            <a:ext cx="0" cy="1075592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2114" y="6126887"/>
            <a:ext cx="1655281" cy="433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1108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จัดทำโดย กยผ.สป.พม. </a:t>
            </a:r>
            <a:br>
              <a:rPr lang="th-TH" sz="1108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108" dirty="0">
                <a:ln>
                  <a:solidFill>
                    <a:srgbClr val="EEECE1">
                      <a:lumMod val="25000"/>
                    </a:srgbClr>
                  </a:solidFill>
                </a:ln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12 มีนาคม 2560)</a:t>
            </a:r>
          </a:p>
        </p:txBody>
      </p:sp>
      <p:pic>
        <p:nvPicPr>
          <p:cNvPr id="209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354" y="1036028"/>
            <a:ext cx="1651489" cy="149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7368" y="5688944"/>
            <a:ext cx="3132036" cy="8876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292" dirty="0">
              <a:ln>
                <a:solidFill>
                  <a:srgbClr val="663300"/>
                </a:solidFill>
              </a:ln>
              <a:solidFill>
                <a:srgbClr val="66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92" dirty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1. พยาน : สตช. และกรมคุ้มครองสิทธิและเสรีภาพ คุ้มครองพยาน</a:t>
            </a:r>
          </a:p>
          <a:p>
            <a:pPr marL="167058" indent="-167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92" dirty="0">
                <a:ln>
                  <a:solidFill>
                    <a:srgbClr val="663300"/>
                  </a:solidFill>
                </a:ln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2. กรณีมีความเห็นแย้ง รอการวินิจฉัย : ส่งเรื่องให้คณะอนุกรรมการ เพิ่มประสิทธิภาพในการดำเนินคดีค้ามนุษย์</a:t>
            </a:r>
          </a:p>
        </p:txBody>
      </p:sp>
    </p:spTree>
    <p:extLst>
      <p:ext uri="{BB962C8B-B14F-4D97-AF65-F5344CB8AC3E}">
        <p14:creationId xmlns:p14="http://schemas.microsoft.com/office/powerpoint/2010/main" xmlns="" val="10883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iv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1612</Words>
  <Application>Microsoft Office PowerPoint</Application>
  <PresentationFormat>นำเสนอทางหน้าจอ (4:3)</PresentationFormat>
  <Paragraphs>216</Paragraphs>
  <Slides>11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9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20" baseType="lpstr">
      <vt:lpstr>6_ชุดรูปแบบของ Office</vt:lpstr>
      <vt:lpstr>การออกแบบเริ่มต้น</vt:lpstr>
      <vt:lpstr>ชุดรูปแบบของ Office</vt:lpstr>
      <vt:lpstr>เฉลียง</vt:lpstr>
      <vt:lpstr>1_เฉลียง</vt:lpstr>
      <vt:lpstr>1_ชุดรูปแบบของ Office</vt:lpstr>
      <vt:lpstr>Office Theme</vt:lpstr>
      <vt:lpstr>1_Office Theme</vt:lpstr>
      <vt:lpstr>3_Civic</vt:lpstr>
      <vt:lpstr>ภาพนิ่ง 1</vt:lpstr>
      <vt:lpstr>กฎหมายว่าด้วยการป้องกัน และปราบปรามการค้ามนุษย์</vt:lpstr>
      <vt:lpstr>ความหมายของการค้ามนุษย์ </vt:lpstr>
      <vt:lpstr>ประเภทสถานประกอบกิจการ โรงงาน และยานพาหนะ</vt:lpstr>
      <vt:lpstr> หลักเกณฑ์  วิธีการและเงื่อนไขการสั่งปิดสถานประกอบกิจการหรือโรงงานชั่วคราว  การพักใช้ใบอนุญาตประกอบการ สำหรับการประกอบธุรกิจหรือโรงงาน  การห้ามใช้ยานพาหนะเป็นการชั่วคราว  หรือดำเนินมาตรการที่จำเป็นเพื่อป้องกันการกระทำผิดขึ้นอีก </vt:lpstr>
      <vt:lpstr>ภาพนิ่ง 6</vt:lpstr>
      <vt:lpstr>  พระราชบัญญัติวิธีพิจารณาคดีค้ามนุษย์ พ.ศ. 2559 (ใช้บังคับ 25 พ.ค. 59)</vt:lpstr>
      <vt:lpstr>ภาพนิ่ง 8</vt:lpstr>
      <vt:lpstr>ภาพนิ่ง 9</vt:lpstr>
      <vt:lpstr>ภาพนิ่ง 10</vt:lpstr>
      <vt:lpstr>ภาพนิ่ง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ศคม นางเสาวนีย์ โขมพัตร เป็นผอ.ศคม.</dc:title>
  <dc:creator>Windows User</dc:creator>
  <cp:lastModifiedBy>Windows User</cp:lastModifiedBy>
  <cp:revision>97</cp:revision>
  <cp:lastPrinted>2016-05-03T09:16:10Z</cp:lastPrinted>
  <dcterms:created xsi:type="dcterms:W3CDTF">2016-05-02T09:43:29Z</dcterms:created>
  <dcterms:modified xsi:type="dcterms:W3CDTF">2017-03-23T09:35:35Z</dcterms:modified>
</cp:coreProperties>
</file>