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handoutMasterIdLst>
    <p:handoutMasterId r:id="rId7"/>
  </p:handoutMasterIdLst>
  <p:sldIdLst>
    <p:sldId id="261" r:id="rId3"/>
    <p:sldId id="259" r:id="rId4"/>
    <p:sldId id="258" r:id="rId5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FF"/>
    <a:srgbClr val="66CCFF"/>
    <a:srgbClr val="6699FF"/>
    <a:srgbClr val="FFCCFF"/>
    <a:srgbClr val="CCFFFF"/>
    <a:srgbClr val="CC99FF"/>
    <a:srgbClr val="FFFF99"/>
    <a:srgbClr val="B2B2B2"/>
    <a:srgbClr val="66FF99"/>
    <a:srgbClr val="FF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2" d="100"/>
          <a:sy n="72" d="100"/>
        </p:scale>
        <p:origin x="-70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0FAFED-C7F0-46C6-A3D9-93C32246E02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4513D2B1-C37D-40DF-B6EF-38EC071392CE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สานพลังประชารัฐ</a:t>
          </a:r>
          <a:endParaRPr lang="en-AU" sz="2000" b="1" dirty="0">
            <a:latin typeface="TH SarabunPSK" pitchFamily="34" charset="-34"/>
            <a:cs typeface="TH SarabunPSK" pitchFamily="34" charset="-34"/>
          </a:endParaRPr>
        </a:p>
      </dgm:t>
    </dgm:pt>
    <dgm:pt modelId="{AACC2EA1-6253-45CE-9F92-8566DA1CA6B5}" type="parTrans" cxnId="{DE72EF33-276B-45F6-9823-F36C798A009E}">
      <dgm:prSet/>
      <dgm:spPr/>
      <dgm:t>
        <a:bodyPr/>
        <a:lstStyle/>
        <a:p>
          <a:endParaRPr lang="en-AU"/>
        </a:p>
      </dgm:t>
    </dgm:pt>
    <dgm:pt modelId="{2F0A6789-D661-4539-A076-989F993A2441}" type="sibTrans" cxnId="{DE72EF33-276B-45F6-9823-F36C798A009E}">
      <dgm:prSet/>
      <dgm:spPr/>
      <dgm:t>
        <a:bodyPr/>
        <a:lstStyle/>
        <a:p>
          <a:endParaRPr lang="en-AU"/>
        </a:p>
      </dgm:t>
    </dgm:pt>
    <dgm:pt modelId="{C46920E4-CB06-44BC-9AB9-56BE0BB5DEAD}">
      <dgm:prSet phldrT="[Text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CC99FF"/>
        </a:solidFill>
      </dgm:spPr>
      <dgm:t>
        <a:bodyPr/>
        <a:lstStyle/>
        <a:p>
          <a:r>
            <a:rPr lang="th-TH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ขับเคลื่อนนโยบาย</a:t>
          </a:r>
          <a:endParaRPr lang="en-AU" sz="2000" b="1" dirty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9F2B65C2-FABE-4E04-9AC9-44724288AFCC}" type="parTrans" cxnId="{D9E9A9F9-0E63-45F5-B635-CB919DBB6F63}">
      <dgm:prSet/>
      <dgm:spPr/>
      <dgm:t>
        <a:bodyPr/>
        <a:lstStyle/>
        <a:p>
          <a:endParaRPr lang="en-AU"/>
        </a:p>
      </dgm:t>
    </dgm:pt>
    <dgm:pt modelId="{18C1D97B-EA53-4E5E-950C-D1AF07D503C3}" type="sibTrans" cxnId="{D9E9A9F9-0E63-45F5-B635-CB919DBB6F63}">
      <dgm:prSet/>
      <dgm:spPr/>
      <dgm:t>
        <a:bodyPr/>
        <a:lstStyle/>
        <a:p>
          <a:endParaRPr lang="en-AU"/>
        </a:p>
      </dgm:t>
    </dgm:pt>
    <dgm:pt modelId="{F3D27F7F-CCB7-4630-B71B-68897A03514D}">
      <dgm:prSet phldrT="[Text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66CCFF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th-TH" sz="2000" b="1" dirty="0" smtClean="0">
            <a:latin typeface="TH SarabunPSK" pitchFamily="34" charset="-34"/>
            <a:cs typeface="TH SarabunPSK" pitchFamily="34" charset="-34"/>
          </a:endParaRP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9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บูรณาการทุกภาคส่วน</a:t>
          </a:r>
          <a:endParaRPr lang="en-AU" sz="1900" b="1" dirty="0" smtClean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2000" dirty="0">
            <a:latin typeface="TH SarabunPSK" pitchFamily="34" charset="-34"/>
            <a:cs typeface="TH SarabunPSK" pitchFamily="34" charset="-34"/>
          </a:endParaRPr>
        </a:p>
      </dgm:t>
    </dgm:pt>
    <dgm:pt modelId="{30EB53E9-C2BA-4E2A-B808-34B4B3A13091}" type="parTrans" cxnId="{1AD87008-E38E-42F4-AC3D-DB309F3482FA}">
      <dgm:prSet/>
      <dgm:spPr/>
      <dgm:t>
        <a:bodyPr/>
        <a:lstStyle/>
        <a:p>
          <a:endParaRPr lang="en-AU"/>
        </a:p>
      </dgm:t>
    </dgm:pt>
    <dgm:pt modelId="{457EADA3-A38C-4348-AEB0-EFE8041F464B}" type="sibTrans" cxnId="{1AD87008-E38E-42F4-AC3D-DB309F3482FA}">
      <dgm:prSet/>
      <dgm:spPr/>
      <dgm:t>
        <a:bodyPr/>
        <a:lstStyle/>
        <a:p>
          <a:endParaRPr lang="en-AU"/>
        </a:p>
      </dgm:t>
    </dgm:pt>
    <dgm:pt modelId="{5ED8A0E3-F7C8-4F49-8A34-ECE44238581A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92D050"/>
        </a:solidFill>
      </dgm:spPr>
      <dgm:t>
        <a:bodyPr/>
        <a:lstStyle/>
        <a:p>
          <a:r>
            <a:rPr lang="th-TH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ปิดจุดอ่อน           </a:t>
          </a:r>
          <a:r>
            <a:rPr lang="th-TH" sz="1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(ลดเงื่อนไข/ข้อจำกัด)</a:t>
          </a:r>
          <a:endParaRPr lang="en-AU" sz="1800" b="1" dirty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E27371C6-4CEE-4346-AF7D-A1C87207FC44}" type="parTrans" cxnId="{17E5F0CA-5C0E-42F4-BE88-863676E89888}">
      <dgm:prSet/>
      <dgm:spPr/>
      <dgm:t>
        <a:bodyPr/>
        <a:lstStyle/>
        <a:p>
          <a:endParaRPr lang="en-AU"/>
        </a:p>
      </dgm:t>
    </dgm:pt>
    <dgm:pt modelId="{707474C4-B2EC-453D-A371-CBC5433F904E}" type="sibTrans" cxnId="{17E5F0CA-5C0E-42F4-BE88-863676E89888}">
      <dgm:prSet/>
      <dgm:spPr/>
      <dgm:t>
        <a:bodyPr/>
        <a:lstStyle/>
        <a:p>
          <a:endParaRPr lang="en-AU"/>
        </a:p>
      </dgm:t>
    </dgm:pt>
    <dgm:pt modelId="{3ED11D57-03E1-4A6D-8342-F2F8874B8773}">
      <dgm:prSet phldrT="[Text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FF5B5B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ผลักดันสู่การปฎิบัติ</a:t>
          </a:r>
          <a:endParaRPr lang="en-AU" sz="2000" b="1" dirty="0" smtClean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gm:t>
    </dgm:pt>
    <dgm:pt modelId="{BB257B7C-5497-445E-918C-989435061365}" type="parTrans" cxnId="{1DDB5310-1C79-4948-A5CD-20155D32C5E2}">
      <dgm:prSet/>
      <dgm:spPr/>
      <dgm:t>
        <a:bodyPr/>
        <a:lstStyle/>
        <a:p>
          <a:endParaRPr lang="en-AU"/>
        </a:p>
      </dgm:t>
    </dgm:pt>
    <dgm:pt modelId="{0807F1F5-A0CA-40C1-9C07-FA5A97975B52}" type="sibTrans" cxnId="{1DDB5310-1C79-4948-A5CD-20155D32C5E2}">
      <dgm:prSet/>
      <dgm:spPr/>
      <dgm:t>
        <a:bodyPr/>
        <a:lstStyle/>
        <a:p>
          <a:endParaRPr lang="en-AU"/>
        </a:p>
      </dgm:t>
    </dgm:pt>
    <dgm:pt modelId="{1CB743B9-3920-4842-B282-51F092328505}" type="pres">
      <dgm:prSet presAssocID="{4D0FAFED-C7F0-46C6-A3D9-93C32246E02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900CBAD-4141-428D-814A-D44A1347515D}" type="pres">
      <dgm:prSet presAssocID="{4D0FAFED-C7F0-46C6-A3D9-93C32246E02E}" presName="matrix" presStyleCnt="0"/>
      <dgm:spPr/>
    </dgm:pt>
    <dgm:pt modelId="{4348C2AC-93F4-481C-9AFB-53413807E6B8}" type="pres">
      <dgm:prSet presAssocID="{4D0FAFED-C7F0-46C6-A3D9-93C32246E02E}" presName="tile1" presStyleLbl="node1" presStyleIdx="0" presStyleCnt="4" custLinFactNeighborX="2331" custLinFactNeighborY="2393"/>
      <dgm:spPr/>
      <dgm:t>
        <a:bodyPr/>
        <a:lstStyle/>
        <a:p>
          <a:endParaRPr lang="en-AU"/>
        </a:p>
      </dgm:t>
    </dgm:pt>
    <dgm:pt modelId="{75E4A2FA-70AD-421F-ADBE-63B7588C6A55}" type="pres">
      <dgm:prSet presAssocID="{4D0FAFED-C7F0-46C6-A3D9-93C32246E02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8BE6EF6-776D-4DFF-8E46-C9CE6753E32F}" type="pres">
      <dgm:prSet presAssocID="{4D0FAFED-C7F0-46C6-A3D9-93C32246E02E}" presName="tile2" presStyleLbl="node1" presStyleIdx="1" presStyleCnt="4" custLinFactNeighborX="2449"/>
      <dgm:spPr/>
      <dgm:t>
        <a:bodyPr/>
        <a:lstStyle/>
        <a:p>
          <a:endParaRPr lang="en-AU"/>
        </a:p>
      </dgm:t>
    </dgm:pt>
    <dgm:pt modelId="{1A0648FC-0776-49BD-81BB-764476D3104C}" type="pres">
      <dgm:prSet presAssocID="{4D0FAFED-C7F0-46C6-A3D9-93C32246E02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D240AD11-63AC-40C2-93CA-6C4237515937}" type="pres">
      <dgm:prSet presAssocID="{4D0FAFED-C7F0-46C6-A3D9-93C32246E02E}" presName="tile3" presStyleLbl="node1" presStyleIdx="2" presStyleCnt="4" custScaleX="96952"/>
      <dgm:spPr/>
      <dgm:t>
        <a:bodyPr/>
        <a:lstStyle/>
        <a:p>
          <a:endParaRPr lang="en-AU"/>
        </a:p>
      </dgm:t>
    </dgm:pt>
    <dgm:pt modelId="{9B1E36A7-B42E-452E-AE4E-FA87A4E7B56C}" type="pres">
      <dgm:prSet presAssocID="{4D0FAFED-C7F0-46C6-A3D9-93C32246E02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EA0EF1F-0F69-4230-BDDC-2640ABEC0F3D}" type="pres">
      <dgm:prSet presAssocID="{4D0FAFED-C7F0-46C6-A3D9-93C32246E02E}" presName="tile4" presStyleLbl="node1" presStyleIdx="3" presStyleCnt="4"/>
      <dgm:spPr/>
      <dgm:t>
        <a:bodyPr/>
        <a:lstStyle/>
        <a:p>
          <a:endParaRPr lang="en-AU"/>
        </a:p>
      </dgm:t>
    </dgm:pt>
    <dgm:pt modelId="{9DDD0335-9D03-4271-B233-9A4A76503E0E}" type="pres">
      <dgm:prSet presAssocID="{4D0FAFED-C7F0-46C6-A3D9-93C32246E02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F38559DE-963C-4771-8E86-6B1B3685D1FD}" type="pres">
      <dgm:prSet presAssocID="{4D0FAFED-C7F0-46C6-A3D9-93C32246E02E}" presName="centerTile" presStyleLbl="fgShp" presStyleIdx="0" presStyleCnt="1" custScaleX="143254" custScaleY="116318" custLinFactNeighborY="-4208">
        <dgm:presLayoutVars>
          <dgm:chMax val="0"/>
          <dgm:chPref val="0"/>
        </dgm:presLayoutVars>
      </dgm:prSet>
      <dgm:spPr/>
      <dgm:t>
        <a:bodyPr/>
        <a:lstStyle/>
        <a:p>
          <a:endParaRPr lang="en-AU"/>
        </a:p>
      </dgm:t>
    </dgm:pt>
  </dgm:ptLst>
  <dgm:cxnLst>
    <dgm:cxn modelId="{1AD87008-E38E-42F4-AC3D-DB309F3482FA}" srcId="{4513D2B1-C37D-40DF-B6EF-38EC071392CE}" destId="{F3D27F7F-CCB7-4630-B71B-68897A03514D}" srcOrd="1" destOrd="0" parTransId="{30EB53E9-C2BA-4E2A-B808-34B4B3A13091}" sibTransId="{457EADA3-A38C-4348-AEB0-EFE8041F464B}"/>
    <dgm:cxn modelId="{83EC52EB-A08C-4031-8F10-9CACA8C1CDEB}" type="presOf" srcId="{C46920E4-CB06-44BC-9AB9-56BE0BB5DEAD}" destId="{4348C2AC-93F4-481C-9AFB-53413807E6B8}" srcOrd="0" destOrd="0" presId="urn:microsoft.com/office/officeart/2005/8/layout/matrix1"/>
    <dgm:cxn modelId="{E4967D95-09BD-46FB-8C50-38EFF8391858}" type="presOf" srcId="{3ED11D57-03E1-4A6D-8342-F2F8874B8773}" destId="{8EA0EF1F-0F69-4230-BDDC-2640ABEC0F3D}" srcOrd="0" destOrd="0" presId="urn:microsoft.com/office/officeart/2005/8/layout/matrix1"/>
    <dgm:cxn modelId="{BDBCAC34-ACA2-4DBF-8A50-ED4477837DD8}" type="presOf" srcId="{4D0FAFED-C7F0-46C6-A3D9-93C32246E02E}" destId="{1CB743B9-3920-4842-B282-51F092328505}" srcOrd="0" destOrd="0" presId="urn:microsoft.com/office/officeart/2005/8/layout/matrix1"/>
    <dgm:cxn modelId="{4A585D83-9744-4F73-870B-3DC068280C17}" type="presOf" srcId="{F3D27F7F-CCB7-4630-B71B-68897A03514D}" destId="{1A0648FC-0776-49BD-81BB-764476D3104C}" srcOrd="1" destOrd="0" presId="urn:microsoft.com/office/officeart/2005/8/layout/matrix1"/>
    <dgm:cxn modelId="{5E879C6B-EDC7-4D84-BA18-8819BFAF7060}" type="presOf" srcId="{5ED8A0E3-F7C8-4F49-8A34-ECE44238581A}" destId="{D240AD11-63AC-40C2-93CA-6C4237515937}" srcOrd="0" destOrd="0" presId="urn:microsoft.com/office/officeart/2005/8/layout/matrix1"/>
    <dgm:cxn modelId="{1DDB5310-1C79-4948-A5CD-20155D32C5E2}" srcId="{4513D2B1-C37D-40DF-B6EF-38EC071392CE}" destId="{3ED11D57-03E1-4A6D-8342-F2F8874B8773}" srcOrd="3" destOrd="0" parTransId="{BB257B7C-5497-445E-918C-989435061365}" sibTransId="{0807F1F5-A0CA-40C1-9C07-FA5A97975B52}"/>
    <dgm:cxn modelId="{954F7A0F-71C9-49F7-AE97-ACFD4411867C}" type="presOf" srcId="{5ED8A0E3-F7C8-4F49-8A34-ECE44238581A}" destId="{9B1E36A7-B42E-452E-AE4E-FA87A4E7B56C}" srcOrd="1" destOrd="0" presId="urn:microsoft.com/office/officeart/2005/8/layout/matrix1"/>
    <dgm:cxn modelId="{E2EC5486-072F-4FA8-8996-F8BF10EE9B83}" type="presOf" srcId="{C46920E4-CB06-44BC-9AB9-56BE0BB5DEAD}" destId="{75E4A2FA-70AD-421F-ADBE-63B7588C6A55}" srcOrd="1" destOrd="0" presId="urn:microsoft.com/office/officeart/2005/8/layout/matrix1"/>
    <dgm:cxn modelId="{6A34EE99-9F4D-4EAA-A581-A4FDF175A3F0}" type="presOf" srcId="{F3D27F7F-CCB7-4630-B71B-68897A03514D}" destId="{88BE6EF6-776D-4DFF-8E46-C9CE6753E32F}" srcOrd="0" destOrd="0" presId="urn:microsoft.com/office/officeart/2005/8/layout/matrix1"/>
    <dgm:cxn modelId="{DE72EF33-276B-45F6-9823-F36C798A009E}" srcId="{4D0FAFED-C7F0-46C6-A3D9-93C32246E02E}" destId="{4513D2B1-C37D-40DF-B6EF-38EC071392CE}" srcOrd="0" destOrd="0" parTransId="{AACC2EA1-6253-45CE-9F92-8566DA1CA6B5}" sibTransId="{2F0A6789-D661-4539-A076-989F993A2441}"/>
    <dgm:cxn modelId="{356D2E6D-6D35-417C-947F-AA3B01782CE7}" type="presOf" srcId="{3ED11D57-03E1-4A6D-8342-F2F8874B8773}" destId="{9DDD0335-9D03-4271-B233-9A4A76503E0E}" srcOrd="1" destOrd="0" presId="urn:microsoft.com/office/officeart/2005/8/layout/matrix1"/>
    <dgm:cxn modelId="{17E5F0CA-5C0E-42F4-BE88-863676E89888}" srcId="{4513D2B1-C37D-40DF-B6EF-38EC071392CE}" destId="{5ED8A0E3-F7C8-4F49-8A34-ECE44238581A}" srcOrd="2" destOrd="0" parTransId="{E27371C6-4CEE-4346-AF7D-A1C87207FC44}" sibTransId="{707474C4-B2EC-453D-A371-CBC5433F904E}"/>
    <dgm:cxn modelId="{D9E9A9F9-0E63-45F5-B635-CB919DBB6F63}" srcId="{4513D2B1-C37D-40DF-B6EF-38EC071392CE}" destId="{C46920E4-CB06-44BC-9AB9-56BE0BB5DEAD}" srcOrd="0" destOrd="0" parTransId="{9F2B65C2-FABE-4E04-9AC9-44724288AFCC}" sibTransId="{18C1D97B-EA53-4E5E-950C-D1AF07D503C3}"/>
    <dgm:cxn modelId="{B756CA75-1F3F-427C-A833-5493F87ED211}" type="presOf" srcId="{4513D2B1-C37D-40DF-B6EF-38EC071392CE}" destId="{F38559DE-963C-4771-8E86-6B1B3685D1FD}" srcOrd="0" destOrd="0" presId="urn:microsoft.com/office/officeart/2005/8/layout/matrix1"/>
    <dgm:cxn modelId="{749587BA-7FA2-4214-A8CC-834F34ACD5DE}" type="presParOf" srcId="{1CB743B9-3920-4842-B282-51F092328505}" destId="{B900CBAD-4141-428D-814A-D44A1347515D}" srcOrd="0" destOrd="0" presId="urn:microsoft.com/office/officeart/2005/8/layout/matrix1"/>
    <dgm:cxn modelId="{C778C119-BAB7-4EE1-850E-9E09F98BBBCE}" type="presParOf" srcId="{B900CBAD-4141-428D-814A-D44A1347515D}" destId="{4348C2AC-93F4-481C-9AFB-53413807E6B8}" srcOrd="0" destOrd="0" presId="urn:microsoft.com/office/officeart/2005/8/layout/matrix1"/>
    <dgm:cxn modelId="{D19E993E-9FAD-4DFD-99BA-C68795CD46EA}" type="presParOf" srcId="{B900CBAD-4141-428D-814A-D44A1347515D}" destId="{75E4A2FA-70AD-421F-ADBE-63B7588C6A55}" srcOrd="1" destOrd="0" presId="urn:microsoft.com/office/officeart/2005/8/layout/matrix1"/>
    <dgm:cxn modelId="{8F7EF54F-DC63-42CC-AEC6-2EABB5D7A0A3}" type="presParOf" srcId="{B900CBAD-4141-428D-814A-D44A1347515D}" destId="{88BE6EF6-776D-4DFF-8E46-C9CE6753E32F}" srcOrd="2" destOrd="0" presId="urn:microsoft.com/office/officeart/2005/8/layout/matrix1"/>
    <dgm:cxn modelId="{D7BAC552-1F65-48A7-B96C-3C3FA6E3E5EC}" type="presParOf" srcId="{B900CBAD-4141-428D-814A-D44A1347515D}" destId="{1A0648FC-0776-49BD-81BB-764476D3104C}" srcOrd="3" destOrd="0" presId="urn:microsoft.com/office/officeart/2005/8/layout/matrix1"/>
    <dgm:cxn modelId="{5C7EA6CF-FDC8-478E-A19D-9FC127222B25}" type="presParOf" srcId="{B900CBAD-4141-428D-814A-D44A1347515D}" destId="{D240AD11-63AC-40C2-93CA-6C4237515937}" srcOrd="4" destOrd="0" presId="urn:microsoft.com/office/officeart/2005/8/layout/matrix1"/>
    <dgm:cxn modelId="{525934CF-2A07-4029-977F-F143ABF6C7F5}" type="presParOf" srcId="{B900CBAD-4141-428D-814A-D44A1347515D}" destId="{9B1E36A7-B42E-452E-AE4E-FA87A4E7B56C}" srcOrd="5" destOrd="0" presId="urn:microsoft.com/office/officeart/2005/8/layout/matrix1"/>
    <dgm:cxn modelId="{F12DE4EA-A770-4565-926F-65AE4BE2236C}" type="presParOf" srcId="{B900CBAD-4141-428D-814A-D44A1347515D}" destId="{8EA0EF1F-0F69-4230-BDDC-2640ABEC0F3D}" srcOrd="6" destOrd="0" presId="urn:microsoft.com/office/officeart/2005/8/layout/matrix1"/>
    <dgm:cxn modelId="{07A43D6C-D565-415D-A74A-DD1E7955047F}" type="presParOf" srcId="{B900CBAD-4141-428D-814A-D44A1347515D}" destId="{9DDD0335-9D03-4271-B233-9A4A76503E0E}" srcOrd="7" destOrd="0" presId="urn:microsoft.com/office/officeart/2005/8/layout/matrix1"/>
    <dgm:cxn modelId="{32AF1C1B-76E4-437A-8F86-5F3C8FDE8386}" type="presParOf" srcId="{1CB743B9-3920-4842-B282-51F092328505}" destId="{F38559DE-963C-4771-8E86-6B1B3685D1FD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48C2AC-93F4-481C-9AFB-53413807E6B8}">
      <dsp:nvSpPr>
        <dsp:cNvPr id="0" name=""/>
        <dsp:cNvSpPr/>
      </dsp:nvSpPr>
      <dsp:spPr>
        <a:xfrm rot="16200000">
          <a:off x="457097" y="-393487"/>
          <a:ext cx="936104" cy="1767881"/>
        </a:xfrm>
        <a:prstGeom prst="round1Rect">
          <a:avLst/>
        </a:prstGeom>
        <a:solidFill>
          <a:srgbClr val="CC99FF"/>
        </a:soli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ขับเคลื่อนนโยบาย</a:t>
          </a:r>
          <a:endParaRPr lang="en-AU" sz="2000" b="1" kern="1200" dirty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5400000">
        <a:off x="41209" y="22401"/>
        <a:ext cx="1767881" cy="702078"/>
      </dsp:txXfrm>
    </dsp:sp>
    <dsp:sp modelId="{88BE6EF6-776D-4DFF-8E46-C9CE6753E32F}">
      <dsp:nvSpPr>
        <dsp:cNvPr id="0" name=""/>
        <dsp:cNvSpPr/>
      </dsp:nvSpPr>
      <dsp:spPr>
        <a:xfrm>
          <a:off x="1767881" y="0"/>
          <a:ext cx="1767881" cy="936104"/>
        </a:xfrm>
        <a:prstGeom prst="round1Rect">
          <a:avLst/>
        </a:prstGeom>
        <a:solidFill>
          <a:srgbClr val="66CCFF"/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th-TH" sz="2000" b="1" kern="1200" dirty="0" smtClean="0">
            <a:latin typeface="TH SarabunPSK" pitchFamily="34" charset="-34"/>
            <a:cs typeface="TH SarabunPSK" pitchFamily="34" charset="-34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19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บูรณาการทุกภาคส่วน</a:t>
          </a:r>
          <a:endParaRPr lang="en-AU" sz="1900" b="1" kern="1200" dirty="0" smtClean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AU" sz="2000" kern="1200" dirty="0">
            <a:latin typeface="TH SarabunPSK" pitchFamily="34" charset="-34"/>
            <a:cs typeface="TH SarabunPSK" pitchFamily="34" charset="-34"/>
          </a:endParaRPr>
        </a:p>
      </dsp:txBody>
      <dsp:txXfrm>
        <a:off x="1767881" y="0"/>
        <a:ext cx="1767881" cy="702078"/>
      </dsp:txXfrm>
    </dsp:sp>
    <dsp:sp modelId="{D240AD11-63AC-40C2-93CA-6C4237515937}">
      <dsp:nvSpPr>
        <dsp:cNvPr id="0" name=""/>
        <dsp:cNvSpPr/>
      </dsp:nvSpPr>
      <dsp:spPr>
        <a:xfrm rot="10800000">
          <a:off x="26942" y="936104"/>
          <a:ext cx="1713995" cy="936104"/>
        </a:xfrm>
        <a:prstGeom prst="round1Rect">
          <a:avLst/>
        </a:prstGeom>
        <a:solidFill>
          <a:srgbClr val="92D050"/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ปิดจุดอ่อน           </a:t>
          </a:r>
          <a:r>
            <a:rPr lang="th-TH" sz="18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(ลดเงื่อนไข/ข้อจำกัด)</a:t>
          </a:r>
          <a:endParaRPr lang="en-AU" sz="1800" b="1" kern="1200" dirty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10800000">
        <a:off x="26942" y="1170130"/>
        <a:ext cx="1713995" cy="702078"/>
      </dsp:txXfrm>
    </dsp:sp>
    <dsp:sp modelId="{8EA0EF1F-0F69-4230-BDDC-2640ABEC0F3D}">
      <dsp:nvSpPr>
        <dsp:cNvPr id="0" name=""/>
        <dsp:cNvSpPr/>
      </dsp:nvSpPr>
      <dsp:spPr>
        <a:xfrm rot="5400000">
          <a:off x="2183769" y="520215"/>
          <a:ext cx="936104" cy="1767881"/>
        </a:xfrm>
        <a:prstGeom prst="round1Rect">
          <a:avLst/>
        </a:prstGeom>
        <a:solidFill>
          <a:srgbClr val="FF5B5B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th-TH" sz="2000" b="1" kern="12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rPr>
            <a:t>ผลักดันสู่การปฎิบัติ</a:t>
          </a:r>
          <a:endParaRPr lang="en-AU" sz="2000" b="1" kern="1200" dirty="0" smtClean="0">
            <a:solidFill>
              <a:schemeClr val="tx1">
                <a:lumMod val="95000"/>
                <a:lumOff val="5000"/>
              </a:schemeClr>
            </a:solidFill>
            <a:latin typeface="TH SarabunPSK" pitchFamily="34" charset="-34"/>
            <a:cs typeface="TH SarabunPSK" pitchFamily="34" charset="-34"/>
          </a:endParaRPr>
        </a:p>
      </dsp:txBody>
      <dsp:txXfrm rot="-5400000">
        <a:off x="1767881" y="1170129"/>
        <a:ext cx="1767881" cy="702078"/>
      </dsp:txXfrm>
    </dsp:sp>
    <dsp:sp modelId="{F38559DE-963C-4771-8E86-6B1B3685D1FD}">
      <dsp:nvSpPr>
        <dsp:cNvPr id="0" name=""/>
        <dsp:cNvSpPr/>
      </dsp:nvSpPr>
      <dsp:spPr>
        <a:xfrm>
          <a:off x="1008112" y="644194"/>
          <a:ext cx="1519536" cy="544428"/>
        </a:xfrm>
        <a:prstGeom prst="roundRect">
          <a:avLst/>
        </a:prstGeom>
        <a:solidFill>
          <a:srgbClr val="FFC000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TH SarabunPSK" pitchFamily="34" charset="-34"/>
              <a:cs typeface="TH SarabunPSK" pitchFamily="34" charset="-34"/>
            </a:rPr>
            <a:t>สานพลังประชารัฐ</a:t>
          </a:r>
          <a:endParaRPr lang="en-AU" sz="20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1034689" y="670771"/>
        <a:ext cx="1466382" cy="4912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B7B83-612F-493E-852C-AEE613EA6409}" type="datetimeFigureOut">
              <a:rPr lang="en-AU" smtClean="0"/>
              <a:pPr/>
              <a:t>7/09/2016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๑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649CC4-93CC-4936-B5CE-4679C86B0FC0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xmlns="" val="371009549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8C922-FDD7-4926-BA9D-7BC44287A632}" type="datetimeFigureOut">
              <a:rPr lang="th-TH" smtClean="0"/>
              <a:pPr/>
              <a:t>07/09/59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๑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A6AF4-DDB9-4EB3-AAC2-520436858C0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273915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h-TH" smtClean="0"/>
              <a:t>ในภาพที่นำเสนอ เป็นกลไกของคณะกรรมการระดับชาติว่าด้วยการป้องกันและปราบปรามการค้ามนุษย์ ซึ่งมีทั้งที่แต่งตั้งตามคำสั่งสำนักนายกรัฐมนตรี (ภาพทางด้านซ้าย) และท่านนายกรัฐมนตรีได้กรุณาเป็นประธานการประชุมด้วยตนเอง </a:t>
            </a:r>
          </a:p>
          <a:p>
            <a:endParaRPr lang="th-TH" smtClean="0"/>
          </a:p>
          <a:p>
            <a:r>
              <a:rPr lang="th-TH" smtClean="0"/>
              <a:t>ส่วนภาพตรงกลาง เป็นกลไกของคณะกรรมการระดับชาติ ตามกฎหมาย นอกจากนี้ ทางด้านขวาสุด เป็นการแต่งตั้งคณะกรรมการขึ้นมารับผิดชอบแก้ไขปัญหาการทุจริตคอร์รัปชั่นในส่วนคดีที่มีเจ้าหน้าที่ของรัฐเข้าไปมีส่วนเกี่ยวข้องกับการค้ามนุษย์</a:t>
            </a:r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fld id="{7564073C-3C2A-4C84-B378-E88CE8601584}" type="slidenum">
              <a:rPr lang="th-TH" sz="1200" smtClean="0">
                <a:solidFill>
                  <a:prstClr val="black"/>
                </a:solidFill>
              </a:rPr>
              <a:pPr/>
              <a:t>2</a:t>
            </a:fld>
            <a:endParaRPr lang="th-TH" sz="1200" smtClean="0">
              <a:solidFill>
                <a:prstClr val="black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2466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A6AF4-DDB9-4EB3-AAC2-520436858C04}" type="slidenum">
              <a:rPr lang="th-TH" smtClean="0"/>
              <a:pPr/>
              <a:t>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๑</a:t>
            </a: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35857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29487-D0CA-45F0-A6C4-EC12D8A23A5C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B46B77-FB66-494C-AE96-95F8A63A0F4C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8EE16-A2CC-454E-AD46-9D02FFAD9C0D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8EA6DEBC-73C3-4C8D-A757-68D8C0B66FA8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7AC8D9DF-80D6-4DBA-9A14-80F254A04C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674800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DE2F41C3-23E3-4EF7-B51C-E912CF9DA78F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5FAE9E68-E4C8-4A0E-BC9A-46BEF4F6292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51348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B6ADFF9D-D640-4B4A-8A17-D8DF2AA686A9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17EDA6B6-0383-4FC2-859D-FE935D7C907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4271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6C8C8FFD-E8CA-4606-83F3-F39262917E8A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79D2F870-1426-4FCB-956B-B5F54EFC55E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95261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DF039F47-7B61-46DB-9B8C-E6E7D5F0544F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30045683-057C-416B-9B2A-EF1CE93D0BB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870118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D098D526-026C-44D4-8084-7A16D2A6666C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A3E2AC65-B8EC-4E3E-9E2D-DFE2229694C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64839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BAF016F2-2EDA-476A-8578-F37C8F537513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51E4BDE1-E9E7-4486-8206-6222075F241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40047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A89CDAEB-BFA9-461F-A268-8037E97E2FC8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B8470333-ACAC-48BB-8417-6CF639D5637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2344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D1AA-D074-48BE-AFCB-53B49CABC2E1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063B0B4F-BE2A-4599-AB16-CC46F0C64E1B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AA58BA0A-FF56-453E-8399-4800DA32B3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909072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324E0125-518F-4A75-8C9A-322471F65F90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AE90BF2F-0890-44CC-B906-15970548BD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131761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EF3F02C9-C7B0-41D9-91CC-5BF383CE5A16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cs typeface="Angsana New" panose="02020603050405020304" pitchFamily="18" charset="-34"/>
              </a:defRPr>
            </a:lvl1pPr>
          </a:lstStyle>
          <a:p>
            <a:pPr>
              <a:defRPr/>
            </a:pPr>
            <a:fld id="{69BBF48D-7AA8-4927-B5F6-636476CE804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96843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4B853-2236-451A-B4C3-850FA6D98E20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373D-4A54-428B-B8EF-7F38DA5CD105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1043D-9E49-4752-8D5B-D0EC547CEFA9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A5823-5058-41D4-B58C-915A9F0C44E8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9C843-ED0C-4366-AA78-22E14201AA2A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F0EE92-2DC9-47DB-B486-423BA7C4B55D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1B9E5-5160-418C-ACD2-8AF32A3CB8A5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8C141-1C12-4CC9-9A1D-5219FFCF4AB9}" type="datetime1">
              <a:rPr lang="th-TH" smtClean="0"/>
              <a:pPr/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0F1FE-3863-4E58-981F-1D4A21C140B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7171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75F18D36-4DDC-4987-9C4D-3F497561FEF9}" type="datetime1">
              <a:rPr lang="th-TH" smtClean="0"/>
              <a:pPr>
                <a:defRPr/>
              </a:pPr>
              <a:t>07/09/59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 panose="020B0304020202020204" pitchFamily="34" charset="-34"/>
              </a:defRPr>
            </a:lvl1pPr>
          </a:lstStyle>
          <a:p>
            <a:pPr>
              <a:defRPr/>
            </a:pPr>
            <a:fld id="{0503FFC8-9A9E-4CFA-BECB-84956490CCA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8193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4724" y="0"/>
            <a:ext cx="7486600" cy="98072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ประเด็นหัวข้อ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การบรรยาย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พิเศษ</a:t>
            </a:r>
            <a:br>
              <a:rPr lang="th-TH" sz="32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วันพฤหัสบดีที่ ๘ กันยายน ๒๕๕๙</a:t>
            </a:r>
            <a:r>
              <a:rPr lang="en-AU" sz="3200" b="1" dirty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AU" sz="3200" b="1" dirty="0">
                <a:latin typeface="TH SarabunPSK" pitchFamily="34" charset="-34"/>
                <a:cs typeface="TH SarabunPSK" pitchFamily="34" charset="-34"/>
              </a:rPr>
            </a:br>
            <a:r>
              <a:rPr lang="th-TH" sz="33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300" b="1" dirty="0" smtClean="0">
                <a:latin typeface="TH SarabunPSK" pitchFamily="34" charset="-34"/>
                <a:cs typeface="TH SarabunPSK" pitchFamily="34" charset="-34"/>
              </a:rPr>
            </a:br>
            <a:endParaRPr lang="en-AU" sz="33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21838" y="1700808"/>
            <a:ext cx="2275594" cy="72008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๑. ภาพรวมภารกิจ</a:t>
            </a:r>
            <a:endParaRPr lang="en-AU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4165441" y="1124744"/>
            <a:ext cx="4294991" cy="8310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th-TH" sz="2500" b="1" dirty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  <a: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ระดับชาติว่า</a:t>
            </a:r>
            <a:r>
              <a:rPr lang="th-TH" sz="2500" b="1" dirty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ด้วยการ</a:t>
            </a:r>
            <a: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ป้องกัน</a:t>
            </a:r>
            <a:r>
              <a:rPr lang="en-US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2500" b="1" dirty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ปราบปรามการค้ามนุษย์</a:t>
            </a:r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4620748" y="2081857"/>
            <a:ext cx="3384376" cy="86211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endParaRPr lang="th-TH" sz="2000" b="1" dirty="0" smtClean="0">
              <a:solidFill>
                <a:prstClr val="black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ศูนย์ต่อต้านการค้ามนุษย์ </a:t>
            </a:r>
          </a:p>
          <a:p>
            <a:pPr algn="ctr"/>
            <a: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  <a:t>กระทรวง พม. (ศคม. พม.)</a:t>
            </a:r>
            <a:br>
              <a:rPr lang="th-TH" sz="2500" b="1" dirty="0" smtClean="0">
                <a:solidFill>
                  <a:srgbClr val="1F497D">
                    <a:lumMod val="50000"/>
                  </a:srgbClr>
                </a:solidFill>
                <a:latin typeface="TH SarabunPSK" pitchFamily="34" charset="-34"/>
                <a:cs typeface="TH SarabunPSK" pitchFamily="34" charset="-34"/>
              </a:rPr>
            </a:br>
            <a:endParaRPr lang="th-TH" sz="2500" b="1" dirty="0">
              <a:solidFill>
                <a:srgbClr val="1F497D">
                  <a:lumMod val="50000"/>
                </a:srgb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21838" y="3717032"/>
            <a:ext cx="2275594" cy="7200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๒. บทบาท พม.</a:t>
            </a:r>
            <a:endParaRPr lang="en-AU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95536" y="5517232"/>
            <a:ext cx="2304256" cy="104411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๓. การคุ้มครองและช่วยเหลือผู้เสียหาย</a:t>
            </a:r>
            <a:endParaRPr lang="en-AU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ชื่อเรื่อง 1"/>
          <p:cNvSpPr txBox="1">
            <a:spLocks/>
          </p:cNvSpPr>
          <p:nvPr/>
        </p:nvSpPr>
        <p:spPr>
          <a:xfrm>
            <a:off x="5004048" y="5301208"/>
            <a:ext cx="2592288" cy="50405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th-TH" sz="25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กระบวนการคุ้มครอง</a:t>
            </a:r>
            <a:endParaRPr lang="th-TH" sz="25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ชื่อเรื่อง 1"/>
          <p:cNvSpPr txBox="1">
            <a:spLocks/>
          </p:cNvSpPr>
          <p:nvPr/>
        </p:nvSpPr>
        <p:spPr>
          <a:xfrm>
            <a:off x="5004047" y="5913276"/>
            <a:ext cx="2592288" cy="3960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th-TH" sz="25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การคัดแยก</a:t>
            </a:r>
            <a:endParaRPr lang="th-TH" sz="25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ชื่อเรื่อง 1"/>
          <p:cNvSpPr txBox="1">
            <a:spLocks/>
          </p:cNvSpPr>
          <p:nvPr/>
        </p:nvSpPr>
        <p:spPr>
          <a:xfrm>
            <a:off x="5004047" y="6381328"/>
            <a:ext cx="2592288" cy="3600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th-TH" sz="25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ล่าม</a:t>
            </a:r>
            <a:endParaRPr lang="th-TH" sz="2500" b="1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8" name="Left-Right Arrow 17"/>
          <p:cNvSpPr/>
          <p:nvPr/>
        </p:nvSpPr>
        <p:spPr>
          <a:xfrm>
            <a:off x="3059832" y="5799755"/>
            <a:ext cx="639688" cy="437557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xmlns="" val="1340072154"/>
              </p:ext>
            </p:extLst>
          </p:nvPr>
        </p:nvGraphicFramePr>
        <p:xfrm>
          <a:off x="4572000" y="3212976"/>
          <a:ext cx="3535762" cy="1872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Left-Right Arrow 21"/>
          <p:cNvSpPr/>
          <p:nvPr/>
        </p:nvSpPr>
        <p:spPr>
          <a:xfrm>
            <a:off x="3043030" y="1844824"/>
            <a:ext cx="639688" cy="437557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23" name="Left-Right Arrow 22"/>
          <p:cNvSpPr/>
          <p:nvPr/>
        </p:nvSpPr>
        <p:spPr>
          <a:xfrm>
            <a:off x="3068216" y="3857169"/>
            <a:ext cx="639688" cy="437557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226368" cy="365125"/>
          </a:xfrm>
        </p:spPr>
        <p:txBody>
          <a:bodyPr/>
          <a:lstStyle/>
          <a:p>
            <a:pPr>
              <a:defRPr/>
            </a:pPr>
            <a:r>
              <a:rPr lang="th-TH" sz="16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endParaRPr lang="th-TH" sz="16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168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0" y="0"/>
            <a:ext cx="9144000" cy="5715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lang="th-TH" sz="2600" b="1" dirty="0">
                <a:solidFill>
                  <a:prstClr val="white"/>
                </a:solidFill>
                <a:latin typeface="TH SarabunPSK" pitchFamily="34" charset="-34"/>
                <a:cs typeface="TH SarabunPSK" pitchFamily="34" charset="-34"/>
              </a:rPr>
              <a:t>คณะกรรมการระดับชาติ ว่าด้วยการป้องกันและปราบปรามการค้ามนุษย์</a:t>
            </a:r>
          </a:p>
        </p:txBody>
      </p:sp>
      <p:sp>
        <p:nvSpPr>
          <p:cNvPr id="21" name="ตัดมุมสี่เหลี่ยมด้านเดียวกัน 20"/>
          <p:cNvSpPr/>
          <p:nvPr/>
        </p:nvSpPr>
        <p:spPr>
          <a:xfrm>
            <a:off x="4572000" y="2214563"/>
            <a:ext cx="2000250" cy="1928812"/>
          </a:xfrm>
          <a:prstGeom prst="snip2Same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sz="2000" smtClean="0">
                <a:solidFill>
                  <a:srgbClr val="0D0D0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คณะกรรมการป้องกันและปราบปรามการค้ามนุษย์</a:t>
            </a:r>
            <a:r>
              <a:rPr lang="en-US" sz="2000" smtClean="0">
                <a:solidFill>
                  <a:srgbClr val="0D0D0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th-TH" sz="2000" smtClean="0">
                <a:solidFill>
                  <a:srgbClr val="0D0D0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ปคม.</a:t>
            </a:r>
            <a:r>
              <a:rPr lang="en-US" sz="2000" smtClean="0">
                <a:solidFill>
                  <a:srgbClr val="0D0D0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2000" smtClean="0">
                <a:solidFill>
                  <a:srgbClr val="0D0D0D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000" smtClean="0">
              <a:solidFill>
                <a:srgbClr val="0D0D0D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th-TH" sz="18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รอง นรม.</a:t>
            </a:r>
            <a:r>
              <a:rPr lang="en-US" sz="18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    (</a:t>
            </a:r>
            <a:r>
              <a:rPr lang="th-TH" sz="18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พล.อ. ประวิตร วงษ์สุวรรณ  ประธาน</a:t>
            </a:r>
            <a:r>
              <a:rPr lang="en-US" sz="1800" b="1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endParaRPr lang="th-TH" sz="1800" b="1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1800" b="1" smtClean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3" name="ตัดมุมสี่เหลี่ยมด้านเดียวกัน 22"/>
          <p:cNvSpPr/>
          <p:nvPr/>
        </p:nvSpPr>
        <p:spPr>
          <a:xfrm>
            <a:off x="4572000" y="4929188"/>
            <a:ext cx="2071688" cy="1571625"/>
          </a:xfrm>
          <a:prstGeom prst="snip2SameRect">
            <a:avLst/>
          </a:prstGeom>
          <a:solidFill>
            <a:srgbClr val="FF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คณะกรรมการ</a:t>
            </a:r>
            <a:r>
              <a:rPr lang="en-US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0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ปกค.</a:t>
            </a:r>
            <a:r>
              <a:rPr lang="en-US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r>
              <a:rPr lang="th-TH" sz="2000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en-US" sz="2000" dirty="0">
              <a:solidFill>
                <a:prstClr val="black">
                  <a:lumMod val="95000"/>
                  <a:lumOff val="5000"/>
                </a:prstClr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en-U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>
              <a:defRPr/>
            </a:pP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พล.ร.อ.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ณรงค์ พิพัฒ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นาศัย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5" name="ตัวเชื่อมต่อตรง 24"/>
          <p:cNvCxnSpPr>
            <a:stCxn id="4" idx="2"/>
          </p:cNvCxnSpPr>
          <p:nvPr/>
        </p:nvCxnSpPr>
        <p:spPr>
          <a:xfrm rot="5400000">
            <a:off x="4500563" y="641350"/>
            <a:ext cx="142875" cy="3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ตัวเชื่อมต่อตรง 28"/>
          <p:cNvCxnSpPr/>
          <p:nvPr/>
        </p:nvCxnSpPr>
        <p:spPr>
          <a:xfrm>
            <a:off x="2071688" y="714375"/>
            <a:ext cx="5857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ตัวเชื่อมต่อตรง 44"/>
          <p:cNvCxnSpPr/>
          <p:nvPr/>
        </p:nvCxnSpPr>
        <p:spPr>
          <a:xfrm rot="16200000" flipH="1">
            <a:off x="660400" y="3875088"/>
            <a:ext cx="3214688" cy="365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 rot="5400000" flipH="1" flipV="1">
            <a:off x="3029744" y="382825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ตัวเชื่อมต่อตรง 54"/>
          <p:cNvCxnSpPr/>
          <p:nvPr/>
        </p:nvCxnSpPr>
        <p:spPr>
          <a:xfrm rot="5400000" flipH="1" flipV="1">
            <a:off x="886619" y="3756819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6" name="ตัวเชื่อมต่อตรง 55"/>
          <p:cNvCxnSpPr/>
          <p:nvPr/>
        </p:nvCxnSpPr>
        <p:spPr>
          <a:xfrm rot="5400000" flipH="1" flipV="1">
            <a:off x="893762" y="2392363"/>
            <a:ext cx="214313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ตัวเชื่อมต่อตรง 56"/>
          <p:cNvCxnSpPr/>
          <p:nvPr/>
        </p:nvCxnSpPr>
        <p:spPr>
          <a:xfrm rot="5400000" flipH="1" flipV="1">
            <a:off x="3029744" y="2399506"/>
            <a:ext cx="2286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ตัวเชื่อมต่อตรง 58"/>
          <p:cNvCxnSpPr/>
          <p:nvPr/>
        </p:nvCxnSpPr>
        <p:spPr>
          <a:xfrm>
            <a:off x="1000125" y="2000250"/>
            <a:ext cx="2143125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7" name="สี่เหลี่ยมผืนผ้า 36"/>
          <p:cNvSpPr/>
          <p:nvPr/>
        </p:nvSpPr>
        <p:spPr>
          <a:xfrm>
            <a:off x="285750" y="1428750"/>
            <a:ext cx="3786188" cy="85725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คณะกรรมการนโยบายแก้ไขปัญหาการค้ามนุษย์และการทำประมงผิดกฎหมาย</a:t>
            </a:r>
          </a:p>
          <a:p>
            <a:pPr algn="ctr"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เป็นประธาน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6" name="ตัวเชื่อมต่อตรง 45"/>
          <p:cNvCxnSpPr/>
          <p:nvPr/>
        </p:nvCxnSpPr>
        <p:spPr>
          <a:xfrm rot="5400000" flipH="1" flipV="1">
            <a:off x="1958182" y="827881"/>
            <a:ext cx="2286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0" name="สี่เหลี่ยมผืนผ้า 59"/>
          <p:cNvSpPr/>
          <p:nvPr/>
        </p:nvSpPr>
        <p:spPr>
          <a:xfrm>
            <a:off x="571500" y="5500688"/>
            <a:ext cx="3286125" cy="1143000"/>
          </a:xfrm>
          <a:prstGeom prst="rect">
            <a:avLst/>
          </a:prstGeom>
          <a:ln w="1905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ด้านประชาสัมพันธ์และกฎหมายที่เกี่ยวกับการป้องกันและแก้ไขปัญหาการค้ามนุษย์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รมว.กต.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1" name="สี่เหลี่ยมผืนผ้า 60"/>
          <p:cNvSpPr/>
          <p:nvPr/>
        </p:nvSpPr>
        <p:spPr>
          <a:xfrm>
            <a:off x="2357438" y="3857625"/>
            <a:ext cx="2071687" cy="1428750"/>
          </a:xfrm>
          <a:prstGeom prst="rect">
            <a:avLst/>
          </a:prstGeom>
          <a:ln w="19050"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แก้ไขปัญหาการทำประมงผิดกฎหมาย 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(IUU Fishing)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กษ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2" name="สี่เหลี่ยมผืนผ้า 61"/>
          <p:cNvSpPr/>
          <p:nvPr/>
        </p:nvSpPr>
        <p:spPr>
          <a:xfrm>
            <a:off x="0" y="3857625"/>
            <a:ext cx="2214563" cy="1428750"/>
          </a:xfrm>
          <a:prstGeom prst="rect">
            <a:avLst/>
          </a:prstGeom>
          <a:ln w="190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แก้ไขปัญหาการใช้แรงงานเด็ก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แรงงานบังคับ  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และแรงงานต่างด้าว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รมว.รง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0" y="2500313"/>
            <a:ext cx="2214563" cy="1214437"/>
          </a:xfrm>
          <a:prstGeom prst="rect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คณะอนุกรรมการปราบปรามการค้ามนุษย์</a:t>
            </a:r>
            <a:r>
              <a:rPr lang="en-US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endParaRPr lang="en-US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พล.อ. ประวิตร วงษ์สุวรรณประธาน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4" name="สี่เหลี่ยมผืนผ้า 63"/>
          <p:cNvSpPr/>
          <p:nvPr/>
        </p:nvSpPr>
        <p:spPr>
          <a:xfrm>
            <a:off x="2357438" y="2500313"/>
            <a:ext cx="2000250" cy="1214437"/>
          </a:xfrm>
          <a:prstGeom prst="rec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คณะอนุกรรมการ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ด้านสตรีในการป้องกันและปราบปรามการค้ามนุษย์</a:t>
            </a:r>
          </a:p>
          <a:p>
            <a:pPr algn="ctr" defTabSz="889000">
              <a:lnSpc>
                <a:spcPct val="90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รมว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พม.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714375" y="857250"/>
            <a:ext cx="2786063" cy="428625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คำสั่งสำนักนายกฯ 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ลว.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17 ก.พ. 58</a:t>
            </a:r>
            <a:r>
              <a:rPr lang="en-US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69" name="ตัวเชื่อมต่อตรง 68"/>
          <p:cNvCxnSpPr/>
          <p:nvPr/>
        </p:nvCxnSpPr>
        <p:spPr>
          <a:xfrm rot="16200000" flipV="1">
            <a:off x="1993106" y="1364457"/>
            <a:ext cx="1571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สี่เหลี่ยมผืนผ้า 82"/>
          <p:cNvSpPr/>
          <p:nvPr/>
        </p:nvSpPr>
        <p:spPr>
          <a:xfrm>
            <a:off x="4643438" y="928688"/>
            <a:ext cx="1928812" cy="500062"/>
          </a:xfrm>
          <a:prstGeom prst="rect">
            <a:avLst/>
          </a:prstGeom>
          <a:solidFill>
            <a:srgbClr val="CCFF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พรบ.</a:t>
            </a: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ค้ามนุษย์ 2551</a:t>
            </a:r>
          </a:p>
        </p:txBody>
      </p:sp>
      <p:cxnSp>
        <p:nvCxnSpPr>
          <p:cNvPr id="84" name="ตัวเชื่อมต่อตรง 83"/>
          <p:cNvCxnSpPr/>
          <p:nvPr/>
        </p:nvCxnSpPr>
        <p:spPr>
          <a:xfrm rot="5400000" flipH="1" flipV="1">
            <a:off x="5457032" y="827881"/>
            <a:ext cx="2286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1" name="สี่เหลี่ยมผืนผ้า 90"/>
          <p:cNvSpPr/>
          <p:nvPr/>
        </p:nvSpPr>
        <p:spPr>
          <a:xfrm>
            <a:off x="4857750" y="1562100"/>
            <a:ext cx="1500188" cy="500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 มาตรา 15</a:t>
            </a:r>
          </a:p>
        </p:txBody>
      </p:sp>
      <p:sp>
        <p:nvSpPr>
          <p:cNvPr id="92" name="สี่เหลี่ยมผืนผ้า 91"/>
          <p:cNvSpPr/>
          <p:nvPr/>
        </p:nvSpPr>
        <p:spPr>
          <a:xfrm>
            <a:off x="4857750" y="4286250"/>
            <a:ext cx="1500188" cy="5000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ตาม มาตรา 22</a:t>
            </a:r>
          </a:p>
        </p:txBody>
      </p:sp>
      <p:cxnSp>
        <p:nvCxnSpPr>
          <p:cNvPr id="113" name="ตัวเชื่อมต่อตรง 112"/>
          <p:cNvCxnSpPr/>
          <p:nvPr/>
        </p:nvCxnSpPr>
        <p:spPr>
          <a:xfrm rot="5400000" flipH="1" flipV="1">
            <a:off x="5499894" y="1499394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4" name="ตัวเชื่อมต่อตรง 113"/>
          <p:cNvCxnSpPr/>
          <p:nvPr/>
        </p:nvCxnSpPr>
        <p:spPr>
          <a:xfrm rot="5400000" flipH="1" flipV="1">
            <a:off x="5499894" y="485695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5" name="ตัวเชื่อมต่อตรง 114"/>
          <p:cNvCxnSpPr/>
          <p:nvPr/>
        </p:nvCxnSpPr>
        <p:spPr>
          <a:xfrm rot="5400000" flipH="1" flipV="1">
            <a:off x="5499894" y="2132807"/>
            <a:ext cx="1428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4" name="ตัวเชื่อมต่อตรง 33"/>
          <p:cNvCxnSpPr/>
          <p:nvPr/>
        </p:nvCxnSpPr>
        <p:spPr>
          <a:xfrm rot="5400000" flipH="1" flipV="1">
            <a:off x="5501481" y="4214019"/>
            <a:ext cx="142875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สี่เหลี่ยมผืนผ้า 34"/>
          <p:cNvSpPr/>
          <p:nvPr/>
        </p:nvSpPr>
        <p:spPr>
          <a:xfrm>
            <a:off x="7072313" y="928688"/>
            <a:ext cx="1785937" cy="500062"/>
          </a:xfrm>
          <a:prstGeom prst="rect">
            <a:avLst/>
          </a:prstGeom>
          <a:solidFill>
            <a:srgbClr val="CCFF66"/>
          </a:solidFill>
          <a:ln w="952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ระเบียบสำนัก</a:t>
            </a:r>
            <a:r>
              <a:rPr lang="th-TH" sz="2000" b="1" dirty="0" smtClean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นายกฯ</a:t>
            </a:r>
            <a:endParaRPr lang="th-TH" sz="20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36" name="ตัวเชื่อมต่อตรง 35"/>
          <p:cNvCxnSpPr/>
          <p:nvPr/>
        </p:nvCxnSpPr>
        <p:spPr>
          <a:xfrm rot="5400000" flipH="1" flipV="1">
            <a:off x="7823200" y="820738"/>
            <a:ext cx="214313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ตัวเชื่อมต่อตรง 38"/>
          <p:cNvCxnSpPr/>
          <p:nvPr/>
        </p:nvCxnSpPr>
        <p:spPr>
          <a:xfrm rot="5400000" flipH="1" flipV="1">
            <a:off x="7573169" y="1785144"/>
            <a:ext cx="714375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4" name="ตัดมุมสี่เหลี่ยมด้านเดียวกัน 43"/>
          <p:cNvSpPr/>
          <p:nvPr/>
        </p:nvSpPr>
        <p:spPr>
          <a:xfrm>
            <a:off x="6858000" y="2143125"/>
            <a:ext cx="2214563" cy="2000250"/>
          </a:xfrm>
          <a:prstGeom prst="snip2SameRect">
            <a:avLst/>
          </a:prstGeom>
          <a:solidFill>
            <a:schemeClr val="bg2"/>
          </a:solidFill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คณะกรรมการป้องกันเจ้าหน้าที่ของรัฐมิให้เกี่ยวข้องกับการค้ามนุษย์</a:t>
            </a:r>
          </a:p>
          <a:p>
            <a:pPr algn="ctr">
              <a:defRPr/>
            </a:pPr>
            <a:r>
              <a:rPr lang="en-US" sz="2000" b="1" dirty="0">
                <a:solidFill>
                  <a:prstClr val="black">
                    <a:lumMod val="95000"/>
                    <a:lumOff val="5000"/>
                  </a:prstClr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รอง 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นรม.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algn="ctr">
              <a:defRPr/>
            </a:pP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พล.ร.อ.</a:t>
            </a: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ณรงค์ พิพัฒ</a:t>
            </a:r>
            <a:r>
              <a:rPr lang="th-TH" sz="1800" b="1" dirty="0" err="1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นาศัย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defRPr/>
            </a:pPr>
            <a:r>
              <a:rPr lang="th-TH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 ประธาน</a:t>
            </a:r>
            <a:r>
              <a:rPr lang="en-US" sz="1800" b="1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1800" b="1" dirty="0">
              <a:solidFill>
                <a:prstClr val="black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460432" y="6356350"/>
            <a:ext cx="226368" cy="365125"/>
          </a:xfrm>
        </p:spPr>
        <p:txBody>
          <a:bodyPr/>
          <a:lstStyle/>
          <a:p>
            <a:pPr>
              <a:defRPr/>
            </a:pPr>
            <a:r>
              <a:rPr lang="th-TH" sz="160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endParaRPr lang="th-TH" sz="1600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34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2068739" y="1104552"/>
            <a:ext cx="3439365" cy="767982"/>
          </a:xfrm>
          <a:solidFill>
            <a:schemeClr val="bg1">
              <a:lumMod val="8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/>
            </a:r>
            <a:b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</a:br>
            <a:r>
              <a:rPr lang="th-TH" sz="1800" b="1" dirty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/>
            </a:r>
            <a:br>
              <a:rPr lang="th-TH" sz="1800" b="1" dirty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</a:b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หน.ผต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. (นางเสาวนีย์ โขมพัตร)     </a:t>
            </a: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ผอ.ศ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คม.</a:t>
            </a:r>
            <a:b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</a:b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ผอ.ก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คม. (นางสุว</a:t>
            </a: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รีย์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 ใจหาญ)         รอง </a:t>
            </a: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ผอ.ศ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>คม.</a:t>
            </a:r>
            <a:r>
              <a:rPr lang="th-TH" sz="1800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/>
            </a:r>
            <a:br>
              <a:rPr lang="th-TH" sz="1800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</a:br>
            <a:r>
              <a:rPr lang="th-TH" sz="1800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  <a:t/>
            </a:r>
            <a:br>
              <a:rPr lang="th-TH" sz="1800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anose="020B0604020202020204" pitchFamily="34" charset="-34"/>
              </a:rPr>
            </a:br>
            <a:endParaRPr lang="th-TH" sz="1800" dirty="0">
              <a:solidFill>
                <a:schemeClr val="tx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072198" y="71414"/>
            <a:ext cx="2928958" cy="1928826"/>
          </a:xfrm>
          <a:prstGeom prst="rect">
            <a:avLst/>
          </a:prstGeom>
          <a:solidFill>
            <a:srgbClr val="CCFFFF"/>
          </a:solidFill>
          <a:ln w="38100"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คณะที่ปรึกษา</a:t>
            </a:r>
          </a:p>
          <a:p>
            <a:r>
              <a:rPr lang="th-TH" sz="18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ปพ</a:t>
            </a:r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ม. (นายไมตรี อินทุสุต)        ประธาน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รอง 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ปพ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ม. (นายวิทัศน์ เตชะบุญ)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รอง 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อ.พส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(นางขวัญวงศ์ พิกุลทอง)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รอง 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อ.สค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(น.ส. วัน</a:t>
            </a:r>
            <a:r>
              <a:rPr lang="th-TH" sz="1800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เพ็ญ สุวรรณวิ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สิฏฐ์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)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รอง 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อ.ดย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(นางสุ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ภัช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ชา สุทธิพล)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กตป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 (นาย</a:t>
            </a:r>
            <a:r>
              <a:rPr lang="th-TH" sz="18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ธวัชวรรณ</a:t>
            </a:r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ยอดพยุง)</a:t>
            </a:r>
            <a:endParaRPr lang="th-TH" sz="1800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4496512" y="1872534"/>
            <a:ext cx="3480" cy="23534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1283475" y="2115588"/>
            <a:ext cx="7439493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ตัวเชื่อมต่อตรง 14"/>
          <p:cNvCxnSpPr/>
          <p:nvPr/>
        </p:nvCxnSpPr>
        <p:spPr>
          <a:xfrm rot="16200000" flipH="1">
            <a:off x="1202634" y="2226335"/>
            <a:ext cx="166437" cy="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สี่เหลี่ยมผืนผ้า 23"/>
          <p:cNvSpPr/>
          <p:nvPr/>
        </p:nvSpPr>
        <p:spPr>
          <a:xfrm>
            <a:off x="2987824" y="5167141"/>
            <a:ext cx="1884640" cy="1321697"/>
          </a:xfrm>
          <a:prstGeom prst="rect">
            <a:avLst/>
          </a:prstGeom>
          <a:solidFill>
            <a:srgbClr val="B2B2B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5.  ฝ่าย</a:t>
            </a:r>
            <a:r>
              <a:rPr lang="th-TH" sz="2000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วิเทศสัมพันธ์</a:t>
            </a: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รัตนา        หัวหน้า</a:t>
            </a:r>
            <a:endParaRPr lang="th-TH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31" name="สี่เหลี่ยมมุมมน 30"/>
          <p:cNvSpPr/>
          <p:nvPr/>
        </p:nvSpPr>
        <p:spPr>
          <a:xfrm>
            <a:off x="223707" y="3556172"/>
            <a:ext cx="1215051" cy="847588"/>
          </a:xfrm>
          <a:prstGeom prst="roundRect">
            <a:avLst/>
          </a:prstGeom>
          <a:solidFill>
            <a:srgbClr val="66CC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1.1  ฝ่ายแผนงานและวิชาการ</a:t>
            </a:r>
            <a:endParaRPr lang="th-TH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66" name="ตัวเชื่อมต่อตรง 65"/>
          <p:cNvCxnSpPr/>
          <p:nvPr/>
        </p:nvCxnSpPr>
        <p:spPr>
          <a:xfrm rot="5400000">
            <a:off x="7181862" y="2313428"/>
            <a:ext cx="357190" cy="174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8" name="ตัวเชื่อมต่อตรง 67"/>
          <p:cNvCxnSpPr/>
          <p:nvPr/>
        </p:nvCxnSpPr>
        <p:spPr>
          <a:xfrm rot="5400000">
            <a:off x="4282992" y="2369774"/>
            <a:ext cx="42862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ตัวเชื่อมต่อตรง 74"/>
          <p:cNvCxnSpPr>
            <a:stCxn id="2" idx="3"/>
          </p:cNvCxnSpPr>
          <p:nvPr/>
        </p:nvCxnSpPr>
        <p:spPr>
          <a:xfrm flipV="1">
            <a:off x="5508104" y="1484784"/>
            <a:ext cx="528855" cy="37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0" name="สี่เหลี่ยมผืนผ้า 99"/>
          <p:cNvSpPr/>
          <p:nvPr/>
        </p:nvSpPr>
        <p:spPr>
          <a:xfrm>
            <a:off x="273857" y="2278144"/>
            <a:ext cx="2126270" cy="995894"/>
          </a:xfrm>
          <a:prstGeom prst="rect">
            <a:avLst/>
          </a:prstGeom>
          <a:solidFill>
            <a:srgbClr val="6699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000" b="1" dirty="0" smtClean="0">
              <a:solidFill>
                <a:schemeClr val="tx1"/>
              </a:solidFill>
              <a:latin typeface="BrowalliaUPC" panose="020B0604020202020204" pitchFamily="34" charset="-34"/>
              <a:cs typeface="BrowalliaUPC" pitchFamily="34" charset="-34"/>
            </a:endParaRP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1.  ส่วนขับเคลื่อนนโยบาย</a:t>
            </a:r>
          </a:p>
          <a:p>
            <a:pPr algn="ctr"/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ชช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. </a:t>
            </a:r>
            <a:r>
              <a:rPr lang="th-TH" sz="1800" b="1" dirty="0" err="1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สุนีย์</a:t>
            </a:r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       หัวหน้า</a:t>
            </a:r>
          </a:p>
          <a:p>
            <a:pPr algn="ctr"/>
            <a:endParaRPr lang="th-TH" sz="2000" b="1" dirty="0">
              <a:solidFill>
                <a:schemeClr val="tx1"/>
              </a:solidFill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101" name="สี่เหลี่ยมมุมมน 100"/>
          <p:cNvSpPr/>
          <p:nvPr/>
        </p:nvSpPr>
        <p:spPr>
          <a:xfrm>
            <a:off x="1527537" y="3556172"/>
            <a:ext cx="988488" cy="847588"/>
          </a:xfrm>
          <a:prstGeom prst="roundRect">
            <a:avLst/>
          </a:prstGeom>
          <a:solidFill>
            <a:srgbClr val="66CCFF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1.2  ฝ่ายกองทุน</a:t>
            </a:r>
            <a:endParaRPr lang="th-TH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103" name="ตัวเชื่อมต่อตรง 102"/>
          <p:cNvCxnSpPr>
            <a:stCxn id="100" idx="2"/>
            <a:endCxn id="101" idx="0"/>
          </p:cNvCxnSpPr>
          <p:nvPr/>
        </p:nvCxnSpPr>
        <p:spPr>
          <a:xfrm rot="16200000" flipH="1">
            <a:off x="1538319" y="3072710"/>
            <a:ext cx="282134" cy="68478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5" name="สี่เหลี่ยมผืนผ้า 114"/>
          <p:cNvSpPr/>
          <p:nvPr/>
        </p:nvSpPr>
        <p:spPr>
          <a:xfrm>
            <a:off x="273857" y="4456691"/>
            <a:ext cx="2000264" cy="1165821"/>
          </a:xfrm>
          <a:prstGeom prst="rect">
            <a:avLst/>
          </a:prstGeom>
          <a:solidFill>
            <a:srgbClr val="99CC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จามีกร   และเจ้าหน้าที่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กิจติยา  และเจ้าหน้าที่</a:t>
            </a:r>
          </a:p>
          <a:p>
            <a:r>
              <a:rPr lang="th-TH" sz="18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อรทัย    และเจ้าหน้าที่</a:t>
            </a:r>
            <a:endParaRPr lang="th-TH" sz="1800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17" name="สี่เหลี่ยมผืนผ้า 116"/>
          <p:cNvSpPr/>
          <p:nvPr/>
        </p:nvSpPr>
        <p:spPr>
          <a:xfrm>
            <a:off x="467544" y="5805264"/>
            <a:ext cx="2357454" cy="864096"/>
          </a:xfrm>
          <a:prstGeom prst="rect">
            <a:avLst/>
          </a:prstGeom>
          <a:solidFill>
            <a:srgbClr val="66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 </a:t>
            </a:r>
            <a:b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</a:br>
            <a:endParaRPr lang="th-TH" sz="2000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4.  ฝ่ายช่วยเหลือผู้เสียหาย</a:t>
            </a: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อังคณา       หัวหน้า</a:t>
            </a:r>
          </a:p>
          <a:p>
            <a:pPr algn="ctr"/>
            <a:endParaRPr lang="th-TH" sz="2000" b="1" dirty="0" smtClean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endParaRPr lang="th-TH" sz="20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130" name="สี่เหลี่ยมผืนผ้า 129"/>
          <p:cNvSpPr/>
          <p:nvPr/>
        </p:nvSpPr>
        <p:spPr>
          <a:xfrm>
            <a:off x="3604078" y="2429156"/>
            <a:ext cx="2264066" cy="2112745"/>
          </a:xfrm>
          <a:prstGeom prst="rect">
            <a:avLst/>
          </a:prstGeom>
          <a:solidFill>
            <a:srgbClr val="FF99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2.  ส่วนกฎหมายและ</a:t>
            </a:r>
          </a:p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ข้อ</a:t>
            </a:r>
            <a:r>
              <a:rPr lang="th-TH" sz="2000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ร้องเรียน</a:t>
            </a:r>
          </a:p>
          <a:p>
            <a:pPr algn="ctr"/>
            <a:r>
              <a:rPr lang="th-TH" sz="2000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แ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ละ</a:t>
            </a:r>
            <a:r>
              <a:rPr lang="th-TH" sz="2000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ทำหน้าที่</a:t>
            </a:r>
          </a:p>
          <a:p>
            <a:pPr algn="ctr"/>
            <a:r>
              <a:rPr lang="th-TH" sz="2000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ฝ่ายเลขา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คณะกรรมการ</a:t>
            </a:r>
          </a:p>
          <a:p>
            <a:pPr algn="ctr"/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ป้องกัน </a:t>
            </a:r>
            <a:r>
              <a:rPr lang="th-TH" sz="2000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จนท</a:t>
            </a:r>
            <a:r>
              <a:rPr lang="th-TH" sz="2000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.ของรัฐฯ</a:t>
            </a:r>
            <a:endParaRPr lang="th-TH" sz="2000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18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ทปษ</a:t>
            </a:r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 ปัญญา       หัวหน้า        </a:t>
            </a:r>
          </a:p>
        </p:txBody>
      </p:sp>
      <p:sp>
        <p:nvSpPr>
          <p:cNvPr id="135" name="สี่เหลี่ยมผืนผ้า 134"/>
          <p:cNvSpPr/>
          <p:nvPr/>
        </p:nvSpPr>
        <p:spPr>
          <a:xfrm>
            <a:off x="6300192" y="2471662"/>
            <a:ext cx="2198262" cy="1461393"/>
          </a:xfrm>
          <a:prstGeom prst="rect">
            <a:avLst/>
          </a:prstGeom>
          <a:solidFill>
            <a:srgbClr val="FFCC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anose="020B0604020202020204" pitchFamily="34" charset="-34"/>
                <a:cs typeface="BrowalliaUPC" pitchFamily="34" charset="-34"/>
              </a:rPr>
              <a:t>3.  ส่วนกิจการสตรี</a:t>
            </a:r>
            <a:endParaRPr lang="th-TH" sz="20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พัชรี (</a:t>
            </a:r>
            <a:r>
              <a:rPr lang="th-TH" sz="18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สค</a:t>
            </a:r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.)     หัวหน้า</a:t>
            </a:r>
          </a:p>
        </p:txBody>
      </p:sp>
      <p:cxnSp>
        <p:nvCxnSpPr>
          <p:cNvPr id="163" name="ตัวเชื่อมต่อตรง 162"/>
          <p:cNvCxnSpPr/>
          <p:nvPr/>
        </p:nvCxnSpPr>
        <p:spPr>
          <a:xfrm rot="16200000" flipH="1">
            <a:off x="806115" y="3964784"/>
            <a:ext cx="3643335" cy="1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5" name="ตัวเชื่อมต่อตรง 164"/>
          <p:cNvCxnSpPr/>
          <p:nvPr/>
        </p:nvCxnSpPr>
        <p:spPr>
          <a:xfrm>
            <a:off x="6095798" y="2143117"/>
            <a:ext cx="0" cy="3024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1" name="ตัวเชื่อมต่อตรง 170"/>
          <p:cNvCxnSpPr/>
          <p:nvPr/>
        </p:nvCxnSpPr>
        <p:spPr>
          <a:xfrm>
            <a:off x="8722968" y="2115588"/>
            <a:ext cx="0" cy="33981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สี่เหลี่ยมผืนผ้า 28"/>
          <p:cNvSpPr/>
          <p:nvPr/>
        </p:nvSpPr>
        <p:spPr>
          <a:xfrm>
            <a:off x="7040095" y="5187893"/>
            <a:ext cx="1964848" cy="1321697"/>
          </a:xfrm>
          <a:prstGeom prst="rect">
            <a:avLst/>
          </a:prstGeom>
          <a:solidFill>
            <a:srgbClr val="CC99FF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7</a:t>
            </a:r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 ศูนย์</a:t>
            </a:r>
            <a:r>
              <a:rPr lang="th-TH" sz="2000" b="1" dirty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รับแจ้งเหตุ</a:t>
            </a: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พัชรี  (</a:t>
            </a:r>
            <a:r>
              <a:rPr lang="en-US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OSCC)</a:t>
            </a:r>
            <a:endParaRPr lang="en-US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    หัวหน้า</a:t>
            </a:r>
            <a:endParaRPr lang="th-TH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sp>
        <p:nvSpPr>
          <p:cNvPr id="27" name="ชื่อเรื่อง 1"/>
          <p:cNvSpPr txBox="1">
            <a:spLocks/>
          </p:cNvSpPr>
          <p:nvPr/>
        </p:nvSpPr>
        <p:spPr>
          <a:xfrm>
            <a:off x="1979712" y="198083"/>
            <a:ext cx="3581278" cy="782645"/>
          </a:xfrm>
          <a:prstGeom prst="rect">
            <a:avLst/>
          </a:prstGeom>
          <a:solidFill>
            <a:srgbClr val="FFCCFF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800" b="1" dirty="0" smtClean="0">
                <a:solidFill>
                  <a:schemeClr val="tx1"/>
                </a:solidFill>
                <a:latin typeface="Leelawadee" pitchFamily="34" charset="-34"/>
                <a:cs typeface="Leelawadee" pitchFamily="34" charset="-34"/>
              </a:rPr>
              <a:t/>
            </a:r>
            <a:br>
              <a:rPr lang="th-TH" sz="1800" b="1" dirty="0" smtClean="0">
                <a:solidFill>
                  <a:schemeClr val="tx1"/>
                </a:solidFill>
                <a:latin typeface="Leelawadee" pitchFamily="34" charset="-34"/>
                <a:cs typeface="Leelawadee" pitchFamily="34" charset="-34"/>
              </a:rPr>
            </a:br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ศูนย์ต่อต้านการค้ามนุษย์ กระทรวง </a:t>
            </a:r>
            <a:r>
              <a:rPr lang="th-TH" sz="20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พม</a:t>
            </a:r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 </a:t>
            </a:r>
          </a:p>
          <a:p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(</a:t>
            </a:r>
            <a:r>
              <a:rPr lang="th-TH" sz="20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ศค</a:t>
            </a:r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ม. </a:t>
            </a:r>
            <a:r>
              <a:rPr lang="th-TH" sz="2000" b="1" dirty="0" err="1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พม</a:t>
            </a:r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.)</a:t>
            </a:r>
            <a:r>
              <a:rPr lang="th-TH" sz="1800" dirty="0" smtClean="0">
                <a:solidFill>
                  <a:schemeClr val="tx1"/>
                </a:solidFill>
                <a:latin typeface="Leelawadee" pitchFamily="34" charset="-34"/>
                <a:cs typeface="Leelawadee" pitchFamily="34" charset="-34"/>
              </a:rPr>
              <a:t/>
            </a:r>
            <a:br>
              <a:rPr lang="th-TH" sz="1800" dirty="0" smtClean="0">
                <a:solidFill>
                  <a:schemeClr val="tx1"/>
                </a:solidFill>
                <a:latin typeface="Leelawadee" pitchFamily="34" charset="-34"/>
                <a:cs typeface="Leelawadee" pitchFamily="34" charset="-34"/>
              </a:rPr>
            </a:br>
            <a:endParaRPr lang="th-TH" sz="1800" dirty="0">
              <a:solidFill>
                <a:schemeClr val="tx1"/>
              </a:solidFill>
              <a:latin typeface="Leelawadee" pitchFamily="34" charset="-34"/>
              <a:cs typeface="Leelawadee" pitchFamily="34" charset="-34"/>
            </a:endParaRPr>
          </a:p>
        </p:txBody>
      </p:sp>
      <p:sp>
        <p:nvSpPr>
          <p:cNvPr id="38" name="สี่เหลี่ยมผืนผ้า 28"/>
          <p:cNvSpPr/>
          <p:nvPr/>
        </p:nvSpPr>
        <p:spPr>
          <a:xfrm>
            <a:off x="5016463" y="5167141"/>
            <a:ext cx="1911175" cy="1321697"/>
          </a:xfrm>
          <a:prstGeom prst="rect">
            <a:avLst/>
          </a:prstGeom>
          <a:solidFill>
            <a:srgbClr val="FFFF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6.  ฝ่ายประชาสัมพันธ์</a:t>
            </a:r>
            <a:endParaRPr lang="th-TH" sz="20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  <a:p>
            <a:pPr algn="ctr"/>
            <a:r>
              <a:rPr lang="th-TH" sz="1800" b="1" dirty="0" smtClean="0">
                <a:solidFill>
                  <a:schemeClr val="tx1"/>
                </a:solidFill>
                <a:latin typeface="BrowalliaUPC" pitchFamily="34" charset="-34"/>
                <a:cs typeface="BrowalliaUPC" pitchFamily="34" charset="-34"/>
              </a:rPr>
              <a:t>ผอ. อุไร        หัวหน้า</a:t>
            </a:r>
            <a:endParaRPr lang="th-TH" sz="1800" b="1" dirty="0">
              <a:solidFill>
                <a:schemeClr val="tx1"/>
              </a:solidFill>
              <a:latin typeface="BrowalliaUPC" pitchFamily="34" charset="-34"/>
              <a:cs typeface="BrowalliaUPC" pitchFamily="34" charset="-34"/>
            </a:endParaRPr>
          </a:p>
        </p:txBody>
      </p:sp>
      <p:cxnSp>
        <p:nvCxnSpPr>
          <p:cNvPr id="40" name="ตัวเชื่อมต่อตรง 164"/>
          <p:cNvCxnSpPr/>
          <p:nvPr/>
        </p:nvCxnSpPr>
        <p:spPr>
          <a:xfrm>
            <a:off x="3347864" y="2115588"/>
            <a:ext cx="0" cy="302402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722968" y="6486797"/>
            <a:ext cx="281975" cy="365125"/>
          </a:xfrm>
        </p:spPr>
        <p:txBody>
          <a:bodyPr/>
          <a:lstStyle/>
          <a:p>
            <a:r>
              <a:rPr lang="th-TH" sz="18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3</a:t>
            </a:r>
            <a:endParaRPr lang="th-TH" sz="18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87" name="ตัวเชื่อมต่อตรง 86"/>
          <p:cNvCxnSpPr>
            <a:stCxn id="100" idx="2"/>
            <a:endCxn id="31" idx="0"/>
          </p:cNvCxnSpPr>
          <p:nvPr/>
        </p:nvCxnSpPr>
        <p:spPr>
          <a:xfrm rot="5400000">
            <a:off x="943046" y="3162226"/>
            <a:ext cx="282134" cy="50575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4970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457</Words>
  <Application>Microsoft Office PowerPoint</Application>
  <PresentationFormat>นำเสนอทางหน้าจอ (4:3)</PresentationFormat>
  <Paragraphs>97</Paragraphs>
  <Slides>3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5" baseType="lpstr">
      <vt:lpstr>ชุดรูปแบบของ Office</vt:lpstr>
      <vt:lpstr>2_ชุดรูปแบบของ Office</vt:lpstr>
      <vt:lpstr>  ประเด็นหัวข้อการบรรยายพิเศษ วันพฤหัสบดีที่ ๘ กันยายน ๒๕๕๙  </vt:lpstr>
      <vt:lpstr>ภาพนิ่ง 2</vt:lpstr>
      <vt:lpstr>  หน.ผต. (นางเสาวนีย์ โขมพัตร)     ผอ.ศคม. ผอ.กคม. (นางสุวรีย์ ใจหาญ)         รอง ผอ.ศคม.  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ศคม นางเสาวนีย์ โขมพัตร เป็นผอ.ศคม.</dc:title>
  <dc:creator>Windows User</dc:creator>
  <cp:lastModifiedBy>Windows User</cp:lastModifiedBy>
  <cp:revision>98</cp:revision>
  <cp:lastPrinted>2016-05-03T09:16:10Z</cp:lastPrinted>
  <dcterms:created xsi:type="dcterms:W3CDTF">2016-05-02T09:43:29Z</dcterms:created>
  <dcterms:modified xsi:type="dcterms:W3CDTF">2016-09-07T02:42:27Z</dcterms:modified>
</cp:coreProperties>
</file>