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19"/>
  </p:notesMasterIdLst>
  <p:sldIdLst>
    <p:sldId id="390" r:id="rId4"/>
    <p:sldId id="402" r:id="rId5"/>
    <p:sldId id="403" r:id="rId6"/>
    <p:sldId id="389" r:id="rId7"/>
    <p:sldId id="391" r:id="rId8"/>
    <p:sldId id="392" r:id="rId9"/>
    <p:sldId id="393" r:id="rId10"/>
    <p:sldId id="394" r:id="rId11"/>
    <p:sldId id="395" r:id="rId12"/>
    <p:sldId id="396" r:id="rId13"/>
    <p:sldId id="397" r:id="rId14"/>
    <p:sldId id="398" r:id="rId15"/>
    <p:sldId id="399" r:id="rId16"/>
    <p:sldId id="400" r:id="rId17"/>
    <p:sldId id="401" r:id="rId18"/>
  </p:sldIdLst>
  <p:sldSz cx="9144000" cy="6858000" type="screen4x3"/>
  <p:notesSz cx="6805613" cy="99393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99FF"/>
    <a:srgbClr val="FF66FF"/>
    <a:srgbClr val="FFA7A7"/>
    <a:srgbClr val="FF8989"/>
    <a:srgbClr val="C6605E"/>
    <a:srgbClr val="FF7D7D"/>
    <a:srgbClr val="D7AFFF"/>
    <a:srgbClr val="CCFF99"/>
    <a:srgbClr val="FF33CC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ลักษณะสีปานกลาง 2 - เน้น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ลักษณะ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ลักษณะสีปานกลาง 2 - เน้น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8FB837D-C827-4EFA-A057-4D05807E0F7C}" styleName="ลักษณะชุดรูปแบบ 1 - เน้น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9CF1AB2-1976-4502-BF36-3FF5EA218861}" styleName="ลักษณะสีปานกลาง 4 - เน้น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ลักษณะสีปานกลาง 1 - เน้น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ลักษณะสีอ่อน 3 - เน้น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74506" autoAdjust="0"/>
  </p:normalViewPr>
  <p:slideViewPr>
    <p:cSldViewPr>
      <p:cViewPr varScale="1">
        <p:scale>
          <a:sx n="46" d="100"/>
          <a:sy n="46" d="100"/>
        </p:scale>
        <p:origin x="-1450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6"/>
            <a:ext cx="2949099" cy="498693"/>
          </a:xfrm>
          <a:prstGeom prst="rect">
            <a:avLst/>
          </a:prstGeom>
        </p:spPr>
        <p:txBody>
          <a:bodyPr vert="horz" lIns="91521" tIns="45760" rIns="91521" bIns="4576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42" y="6"/>
            <a:ext cx="2949099" cy="498693"/>
          </a:xfrm>
          <a:prstGeom prst="rect">
            <a:avLst/>
          </a:prstGeom>
        </p:spPr>
        <p:txBody>
          <a:bodyPr vert="horz" lIns="91521" tIns="45760" rIns="91521" bIns="45760" rtlCol="0"/>
          <a:lstStyle>
            <a:lvl1pPr algn="r">
              <a:defRPr sz="1200"/>
            </a:lvl1pPr>
          </a:lstStyle>
          <a:p>
            <a:fld id="{BF91CFFA-06E5-483C-9D56-9DB3AE225B1B}" type="datetimeFigureOut">
              <a:rPr lang="th-TH" smtClean="0"/>
              <a:pPr/>
              <a:t>07/09/59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3013"/>
            <a:ext cx="4471987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21" tIns="45760" rIns="91521" bIns="4576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83306"/>
            <a:ext cx="5444490" cy="3913615"/>
          </a:xfrm>
          <a:prstGeom prst="rect">
            <a:avLst/>
          </a:prstGeom>
        </p:spPr>
        <p:txBody>
          <a:bodyPr vert="horz" lIns="91521" tIns="45760" rIns="91521" bIns="4576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" y="9440650"/>
            <a:ext cx="2949099" cy="498692"/>
          </a:xfrm>
          <a:prstGeom prst="rect">
            <a:avLst/>
          </a:prstGeom>
        </p:spPr>
        <p:txBody>
          <a:bodyPr vert="horz" lIns="91521" tIns="45760" rIns="91521" bIns="4576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42" y="9440650"/>
            <a:ext cx="2949099" cy="498692"/>
          </a:xfrm>
          <a:prstGeom prst="rect">
            <a:avLst/>
          </a:prstGeom>
        </p:spPr>
        <p:txBody>
          <a:bodyPr vert="horz" lIns="91521" tIns="45760" rIns="91521" bIns="45760" rtlCol="0" anchor="b"/>
          <a:lstStyle>
            <a:lvl1pPr algn="r">
              <a:defRPr sz="1200"/>
            </a:lvl1pPr>
          </a:lstStyle>
          <a:p>
            <a:fld id="{28959764-D5FF-4649-9916-36CE444DCDF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689384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dirty="0" smtClean="0"/>
              <a:t>ทั้งนี้ สหรัฐฯ ได้ให้ข้อเสนอแนะต่อรัฐบาลไทยในการขับเคลื่อนการดำเนินงานป้องกันและปราบปรามการค้ามนุษย์</a:t>
            </a:r>
            <a:r>
              <a:rPr lang="th-TH" baseline="0" dirty="0" smtClean="0"/>
              <a:t> รวม ๑๗ ข้อ (ตามที่ปรากฏใน </a:t>
            </a:r>
            <a:r>
              <a:rPr lang="en-US" baseline="0" dirty="0" smtClean="0"/>
              <a:t>PPT) </a:t>
            </a:r>
            <a:r>
              <a:rPr lang="th-TH" sz="1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แบ่งเป็น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๑.  ด้านดำเนินคดีกับผู้กระทำผิดและเจ้าหน้าที่ของรัฐ ๕ ข้อ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๒.  ด้านคุ้มครองช่วยเหลือผู้เสียหาย ๕ ข้อ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๓.  ด้านป้องกันแรงงานต่างด้าวและกลุ่มเสี่ยง ๕ ข้อ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1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๔.  ด้านอื่น ๆ ๒ ข้อ เป็นเรื่องของเสรีภาพของสื่อและความร่วมมือกับทุกภาคส่วน</a:t>
            </a:r>
            <a:endParaRPr lang="en-US" sz="18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959764-D5FF-4649-9916-36CE444DCDFD}" type="slidenum">
              <a:rPr lang="th-TH" smtClean="0">
                <a:solidFill>
                  <a:prstClr val="black"/>
                </a:solidFill>
              </a:rPr>
              <a:pPr/>
              <a:t>2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92694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 smtClean="0"/>
              <a:t>สำหรับผลการจัดระดับของประเทศสมาชิกอาเซียน</a:t>
            </a:r>
            <a:r>
              <a:rPr lang="th-TH" baseline="0" dirty="0" smtClean="0"/>
              <a:t> บวก ๓ และสหรัฐอเมริกา ปรากฏดังนี้</a:t>
            </a:r>
          </a:p>
          <a:p>
            <a:r>
              <a:rPr lang="th-TH" u="sng" baseline="0" dirty="0" smtClean="0"/>
              <a:t>ระดับ ๓</a:t>
            </a:r>
            <a:r>
              <a:rPr lang="th-TH" baseline="0" dirty="0" smtClean="0"/>
              <a:t> มีเพียงประเทศ</a:t>
            </a:r>
            <a:r>
              <a:rPr lang="th-TH" baseline="0" dirty="0" err="1" smtClean="0"/>
              <a:t>เมียนมา</a:t>
            </a:r>
            <a:r>
              <a:rPr lang="th-TH" baseline="0" dirty="0" smtClean="0"/>
              <a:t> ซึ่งถูกลดระดับจากปี ๒๕๕๘ ในระดับ ๒ ที่ต้องจับตามอง</a:t>
            </a:r>
            <a:br>
              <a:rPr lang="th-TH" baseline="0" dirty="0" smtClean="0"/>
            </a:br>
            <a:r>
              <a:rPr lang="th-TH" u="sng" baseline="0" dirty="0" smtClean="0"/>
              <a:t>ระดับ ๒ ที่ต้องจับตามอง</a:t>
            </a:r>
            <a:r>
              <a:rPr lang="th-TH" baseline="0" dirty="0" smtClean="0"/>
              <a:t> นอกจากไทย ได้แก่ มาเลเซีย ลาว และจีน</a:t>
            </a:r>
          </a:p>
          <a:p>
            <a:r>
              <a:rPr lang="th-TH" u="sng" baseline="0" dirty="0" smtClean="0"/>
              <a:t>ระดับ ๒</a:t>
            </a:r>
            <a:r>
              <a:rPr lang="th-TH" u="none" baseline="0" dirty="0" smtClean="0"/>
              <a:t> ได้แก่ กัมพูชา บรูไน เวียดนาม สิงคโปร์ อินโดนีเซีย และญี่ปุ่น</a:t>
            </a:r>
          </a:p>
          <a:p>
            <a:r>
              <a:rPr lang="th-TH" u="sng" baseline="0" dirty="0" smtClean="0"/>
              <a:t>ระดับ ๑</a:t>
            </a:r>
            <a:r>
              <a:rPr lang="th-TH" u="none" baseline="0" dirty="0" smtClean="0"/>
              <a:t> ได้แก่ สหรัฐฯ และฟิลิปปินส์ </a:t>
            </a:r>
            <a:endParaRPr lang="th-TH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959764-D5FF-4649-9916-36CE444DCDFD}" type="slidenum">
              <a:rPr lang="th-TH" smtClean="0">
                <a:solidFill>
                  <a:prstClr val="black"/>
                </a:solidFill>
              </a:rPr>
              <a:pPr/>
              <a:t>3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19082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 smtClean="0"/>
              <a:t>ปัจจัยแห่งความสำเร็จที่สหรัฐฯ ยอมรับถึงความพยายามของประเทศไทยในการต่อต้านการค้ามนุษย์ มีดังนี้</a:t>
            </a:r>
          </a:p>
          <a:p>
            <a:r>
              <a:rPr lang="th-TH" dirty="0" smtClean="0"/>
              <a:t>๑.</a:t>
            </a:r>
            <a:r>
              <a:rPr lang="th-TH" baseline="0" dirty="0" smtClean="0"/>
              <a:t>  </a:t>
            </a:r>
            <a:r>
              <a:rPr lang="th-TH" dirty="0" smtClean="0"/>
              <a:t>นายกรัฐมนตรีได้แสดงความมุ่งมั่นในการขจัดปัญหาการค้ามนุษย์ให้หมดสิ้นไปจากแผ่นดินไทย โดยประกาศเป็นวาระแห่งชาติ เมื่อวันที่ ๓ เมษายน ๒๕๕ ณ ทำเนียบรัฐบาล </a:t>
            </a:r>
          </a:p>
          <a:p>
            <a:r>
              <a:rPr lang="th-TH" dirty="0" smtClean="0"/>
              <a:t>๒.</a:t>
            </a:r>
            <a:r>
              <a:rPr lang="th-TH" baseline="0" dirty="0" smtClean="0"/>
              <a:t>  </a:t>
            </a:r>
            <a:r>
              <a:rPr lang="th-TH" dirty="0" smtClean="0"/>
              <a:t>การอำนวยการของรองนายกรัฐมนตรี และรัฐมนตรีกระทรวงที่เกี่ยวข้องทุกท่าน ที่เข้มข้นและจริงจัง เพื่อแก้ไขปัญหาที่สั่งสมมาอย่างยาวนาน</a:t>
            </a:r>
          </a:p>
          <a:p>
            <a:r>
              <a:rPr lang="th-TH" dirty="0" smtClean="0"/>
              <a:t>๓.</a:t>
            </a:r>
            <a:r>
              <a:rPr lang="th-TH" baseline="0" dirty="0" smtClean="0"/>
              <a:t>  </a:t>
            </a:r>
            <a:r>
              <a:rPr lang="th-TH" dirty="0" smtClean="0"/>
              <a:t>การแบ่งงานที่ชัดเจน โดยตั้งคณะอนุกรรมการขับเคลื่อนงาน ๕ คณะ คือ ๑) เร่งปราบปรามและกวาดล้างผู้กระทำผิด ๒) ป้องกันกลุ่มเสี่ยงทั้งเด็กและสตรี ๓) แก้ไขปัญหาการทำประมงผิดกฎหมาย หรือ </a:t>
            </a:r>
            <a:r>
              <a:rPr lang="en-US" dirty="0" smtClean="0"/>
              <a:t>IUU </a:t>
            </a:r>
            <a:r>
              <a:rPr lang="th-TH" dirty="0" smtClean="0"/>
              <a:t>๔) แก้ไขปัญหาแรงงานเด็ก ๕) ประชาสัมพันธ์สร้างความเข้าใจ</a:t>
            </a:r>
          </a:p>
          <a:p>
            <a:r>
              <a:rPr lang="th-TH" dirty="0" smtClean="0"/>
              <a:t>๔.  การขับเคลื่อนงานอย่างตรงเป้า ได้แก่ การปิดจุดอ่อนทางกฎหมาย ทั้งออกกฎหมายใหม่และแก้ไขเพิ่มเติม ดำเนินคดีกับผู้กระทำผิดและเจ้าหน้าที่ของรัฐให้ถึงที่สุด คุ้มครองช่วยเหลือผู้เสียหายโดยคำนึงถึงศักดิ์ศรีของความเป็นมนุษย์ รวมถึงการป้องกันกลุ่มเสี่ยงในทุกรูปแบบ เช่น การจัดระเบียบคนขอทาน จัดระเบียบแรงงานต่างด้าว และสถานบริการที่มีความเสี่ยงต่อการค้ามนุษย์</a:t>
            </a:r>
          </a:p>
          <a:p>
            <a:r>
              <a:rPr lang="th-TH" dirty="0" smtClean="0"/>
              <a:t>๕.  มีศูนย์ปฏิบัติการร่วม เพื่อ</a:t>
            </a:r>
            <a:r>
              <a:rPr lang="th-TH" dirty="0" err="1" smtClean="0"/>
              <a:t>บูรณา</a:t>
            </a:r>
            <a:r>
              <a:rPr lang="th-TH" dirty="0" smtClean="0"/>
              <a:t>การการทำงานที่ฉับไว และรวดเร็ว</a:t>
            </a:r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959764-D5FF-4649-9916-36CE444DCDFD}" type="slidenum">
              <a:rPr lang="th-TH" smtClean="0"/>
              <a:pPr/>
              <a:t>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253798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66C81-B16A-41E5-8991-6C3CF3319E6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67FC6-4EA7-405B-8AC6-44DB1040E18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6670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66C81-B16A-41E5-8991-6C3CF3319E6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67FC6-4EA7-405B-8AC6-44DB1040E18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4831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66C81-B16A-41E5-8991-6C3CF3319E6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67FC6-4EA7-405B-8AC6-44DB1040E18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21072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3FD72-4844-4661-B7B2-45051329893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D90D5-3B62-4A54-9DB7-F0E9564E244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64620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3FD72-4844-4661-B7B2-45051329893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D90D5-3B62-4A54-9DB7-F0E9564E244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6463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3FD72-4844-4661-B7B2-45051329893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D90D5-3B62-4A54-9DB7-F0E9564E244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31249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3FD72-4844-4661-B7B2-45051329893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D90D5-3B62-4A54-9DB7-F0E9564E244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2853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3FD72-4844-4661-B7B2-45051329893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D90D5-3B62-4A54-9DB7-F0E9564E244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28908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3FD72-4844-4661-B7B2-45051329893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D90D5-3B62-4A54-9DB7-F0E9564E244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57789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3FD72-4844-4661-B7B2-45051329893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D90D5-3B62-4A54-9DB7-F0E9564E244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68132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3FD72-4844-4661-B7B2-45051329893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D90D5-3B62-4A54-9DB7-F0E9564E244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9186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66C81-B16A-41E5-8991-6C3CF3319E6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67FC6-4EA7-405B-8AC6-44DB1040E18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18081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3FD72-4844-4661-B7B2-45051329893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D90D5-3B62-4A54-9DB7-F0E9564E244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81431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3FD72-4844-4661-B7B2-45051329893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D90D5-3B62-4A54-9DB7-F0E9564E244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37174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3FD72-4844-4661-B7B2-45051329893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D90D5-3B62-4A54-9DB7-F0E9564E244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28378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1292A-51AD-4627-B0E1-47192BBF6F98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5664-F76C-43E2-8BCD-F40DA53940B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56077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78E40-2DD4-4D1B-B589-9104F64C6745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5664-F76C-43E2-8BCD-F40DA53940B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1468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055D3-CEBC-42CA-9002-33D79C0D273C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5664-F76C-43E2-8BCD-F40DA53940B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44156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D0DBA-F24F-4C66-9C41-B0F42B871B12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5664-F76C-43E2-8BCD-F40DA53940B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08744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1F2E9-F78D-45D8-8000-A54E8A19776B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5664-F76C-43E2-8BCD-F40DA53940B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59303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4008-C817-4724-88AC-685161ADA79C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5664-F76C-43E2-8BCD-F40DA53940B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38611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D403E-C2D1-4BAA-8238-2EAE8BEA767F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5664-F76C-43E2-8BCD-F40DA53940B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7013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66C81-B16A-41E5-8991-6C3CF3319E6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67FC6-4EA7-405B-8AC6-44DB1040E18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12290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6D0F7-1B3E-47C0-B6EA-C7FF4A88F11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5664-F76C-43E2-8BCD-F40DA53940B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60476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A5A52-0DF1-4E4E-8C03-554940781C65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5664-F76C-43E2-8BCD-F40DA53940B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792056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1FB27-AF91-41AC-9DE9-E114FCF919E1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5664-F76C-43E2-8BCD-F40DA53940B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951556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DDAF7-FDA6-4641-ABF3-B24EBAC4BCC4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65664-F76C-43E2-8BCD-F40DA53940B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0283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66C81-B16A-41E5-8991-6C3CF3319E6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67FC6-4EA7-405B-8AC6-44DB1040E18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5573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66C81-B16A-41E5-8991-6C3CF3319E6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67FC6-4EA7-405B-8AC6-44DB1040E18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7460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66C81-B16A-41E5-8991-6C3CF3319E6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67FC6-4EA7-405B-8AC6-44DB1040E18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671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66C81-B16A-41E5-8991-6C3CF3319E6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67FC6-4EA7-405B-8AC6-44DB1040E18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6033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66C81-B16A-41E5-8991-6C3CF3319E6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67FC6-4EA7-405B-8AC6-44DB1040E18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6428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66C81-B16A-41E5-8991-6C3CF3319E6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67FC6-4EA7-405B-8AC6-44DB1040E18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3688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766C81-B16A-41E5-8991-6C3CF3319E6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967FC6-4EA7-405B-8AC6-44DB1040E184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9785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>
                <a:alpha val="36000"/>
              </a:srgbClr>
            </a:gs>
            <a:gs pos="25000">
              <a:srgbClr val="FF6633">
                <a:alpha val="15000"/>
              </a:srgbClr>
            </a:gs>
            <a:gs pos="50000">
              <a:srgbClr val="FFFF00">
                <a:alpha val="23000"/>
              </a:srgbClr>
            </a:gs>
            <a:gs pos="75000">
              <a:srgbClr val="01A78F">
                <a:alpha val="7000"/>
              </a:srgbClr>
            </a:gs>
            <a:gs pos="100000">
              <a:srgbClr val="3366FF">
                <a:alpha val="46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B3FD72-4844-4661-B7B2-450513298939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1D90D5-3B62-4A54-9DB7-F0E9564E244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8469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>
                <a:alpha val="49000"/>
              </a:srgbClr>
            </a:gs>
            <a:gs pos="17999">
              <a:schemeClr val="accent4">
                <a:lumMod val="20000"/>
                <a:lumOff val="80000"/>
              </a:schemeClr>
            </a:gs>
            <a:gs pos="36000">
              <a:schemeClr val="accent6">
                <a:lumMod val="40000"/>
                <a:lumOff val="60000"/>
                <a:alpha val="66000"/>
              </a:schemeClr>
            </a:gs>
            <a:gs pos="61000">
              <a:srgbClr val="FFFF99"/>
            </a:gs>
            <a:gs pos="82001">
              <a:schemeClr val="accent4">
                <a:lumMod val="20000"/>
                <a:lumOff val="80000"/>
                <a:alpha val="76000"/>
              </a:schemeClr>
            </a:gs>
            <a:gs pos="100000">
              <a:srgbClr val="FFFFCC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565A38-7B84-43A4-9B07-23E104EA4AAF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07/09/59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65664-F76C-43E2-8BCD-F40DA53940B0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2488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71406" y="714356"/>
            <a:ext cx="3571900" cy="28575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thaiDist"/>
            <a:r>
              <a:rPr lang="th-TH" sz="2000" b="1" u="sng" dirty="0" smtClean="0">
                <a:solidFill>
                  <a:prstClr val="black"/>
                </a:solidFill>
                <a:cs typeface="Angsana New" panose="02020603050405020304" pitchFamily="18" charset="-34"/>
              </a:rPr>
              <a:t>เหตุผลที่ปรับระดับไทยดีขึ้น</a:t>
            </a:r>
            <a:endParaRPr lang="th-TH" sz="2000" dirty="0" smtClean="0">
              <a:solidFill>
                <a:prstClr val="black"/>
              </a:solidFill>
              <a:cs typeface="Angsana New" panose="02020603050405020304" pitchFamily="18" charset="-34"/>
              <a:sym typeface="Wingdings 2"/>
            </a:endParaRPr>
          </a:p>
          <a:p>
            <a:pPr algn="thaiDist"/>
            <a:r>
              <a:rPr lang="th-TH" sz="2000" dirty="0" smtClean="0">
                <a:solidFill>
                  <a:prstClr val="black"/>
                </a:solidFill>
                <a:cs typeface="Angsana New" panose="02020603050405020304" pitchFamily="18" charset="-34"/>
                <a:sym typeface="Wingdings 2"/>
              </a:rPr>
              <a:t> </a:t>
            </a:r>
            <a:r>
              <a:rPr lang="th-TH" sz="1800" dirty="0" smtClean="0">
                <a:solidFill>
                  <a:prstClr val="black"/>
                </a:solidFill>
                <a:cs typeface="Angsana New" panose="02020603050405020304" pitchFamily="18" charset="-34"/>
                <a:sym typeface="Wingdings 2"/>
              </a:rPr>
              <a:t></a:t>
            </a:r>
            <a:r>
              <a:rPr lang="th-TH" sz="1800" dirty="0" smtClean="0">
                <a:solidFill>
                  <a:prstClr val="black"/>
                </a:solidFill>
                <a:cs typeface="Angsana New" panose="02020603050405020304" pitchFamily="18" charset="-34"/>
              </a:rPr>
              <a:t>สหรัฐฯ เห็นถึงความพยายามของประเทศไทยในการดำเนินงานป้องกันและปรามปราบการค้ามนุษย์</a:t>
            </a:r>
          </a:p>
          <a:p>
            <a:pPr algn="thaiDist"/>
            <a:endParaRPr lang="th-TH" sz="1800" dirty="0" smtClean="0">
              <a:solidFill>
                <a:prstClr val="black"/>
              </a:solidFill>
              <a:cs typeface="Angsana New" panose="02020603050405020304" pitchFamily="18" charset="-34"/>
            </a:endParaRPr>
          </a:p>
          <a:p>
            <a:pPr algn="thaiDist"/>
            <a:endParaRPr lang="th-TH" sz="1800" dirty="0" smtClean="0">
              <a:solidFill>
                <a:prstClr val="black"/>
              </a:solidFill>
              <a:cs typeface="Angsana New" panose="02020603050405020304" pitchFamily="18" charset="-34"/>
            </a:endParaRPr>
          </a:p>
          <a:p>
            <a:pPr algn="thaiDist"/>
            <a:endParaRPr lang="th-TH" sz="1800" dirty="0" smtClean="0">
              <a:solidFill>
                <a:prstClr val="black"/>
              </a:solidFill>
              <a:cs typeface="Angsana New" panose="02020603050405020304" pitchFamily="18" charset="-34"/>
            </a:endParaRPr>
          </a:p>
          <a:p>
            <a:pPr algn="thaiDist"/>
            <a:endParaRPr lang="th-TH" sz="1000" dirty="0" smtClean="0">
              <a:solidFill>
                <a:prstClr val="black"/>
              </a:solidFill>
              <a:cs typeface="Angsana New" panose="02020603050405020304" pitchFamily="18" charset="-34"/>
            </a:endParaRPr>
          </a:p>
          <a:p>
            <a:pPr algn="thaiDist"/>
            <a:endParaRPr lang="th-TH" sz="2000" dirty="0" smtClean="0">
              <a:solidFill>
                <a:prstClr val="black"/>
              </a:solidFill>
              <a:cs typeface="Angsana New" panose="02020603050405020304" pitchFamily="18" charset="-34"/>
            </a:endParaRPr>
          </a:p>
          <a:p>
            <a:pPr algn="thaiDist"/>
            <a:endParaRPr lang="th-TH" sz="2000" dirty="0" smtClean="0">
              <a:solidFill>
                <a:prstClr val="black"/>
              </a:solidFill>
              <a:cs typeface="Angsana New" panose="02020603050405020304" pitchFamily="18" charset="-34"/>
            </a:endParaRPr>
          </a:p>
        </p:txBody>
      </p:sp>
      <p:sp>
        <p:nvSpPr>
          <p:cNvPr id="8" name="สี่เหลี่ยมมุมมน 7"/>
          <p:cNvSpPr/>
          <p:nvPr/>
        </p:nvSpPr>
        <p:spPr>
          <a:xfrm>
            <a:off x="1785918" y="71414"/>
            <a:ext cx="6143668" cy="500066"/>
          </a:xfrm>
          <a:prstGeom prst="roundRect">
            <a:avLst/>
          </a:prstGeom>
          <a:solidFill>
            <a:srgbClr val="99CC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AngsanaUPC" pitchFamily="18" charset="-34"/>
                <a:cs typeface="Angsana New" panose="02020603050405020304" pitchFamily="18" charset="-34"/>
              </a:rPr>
              <a:t>แนวทางการดำเนินงานต่อไปตามข้อเสนอแนะของสหรัฐฯ</a:t>
            </a: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71406" y="3786190"/>
            <a:ext cx="3571900" cy="292895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2000" b="1" u="sng" dirty="0" smtClean="0">
                <a:solidFill>
                  <a:prstClr val="black"/>
                </a:solidFill>
                <a:cs typeface="Angsana New" panose="02020603050405020304" pitchFamily="18" charset="-34"/>
                <a:sym typeface="Wingdings 2"/>
              </a:rPr>
              <a:t>ประเด็นที่จับตามอง</a:t>
            </a:r>
            <a:endParaRPr lang="th-TH" sz="2000" b="1" dirty="0" smtClean="0">
              <a:solidFill>
                <a:prstClr val="black"/>
              </a:solidFill>
              <a:cs typeface="Angsana New" panose="02020603050405020304" pitchFamily="18" charset="-34"/>
              <a:sym typeface="Wingdings 2"/>
            </a:endParaRPr>
          </a:p>
          <a:p>
            <a:pPr algn="thaiDist"/>
            <a:r>
              <a:rPr lang="th-TH" sz="1800" dirty="0" smtClean="0">
                <a:solidFill>
                  <a:prstClr val="black"/>
                </a:solidFill>
                <a:cs typeface="Angsana New" panose="02020603050405020304" pitchFamily="18" charset="-34"/>
                <a:sym typeface="Wingdings 2"/>
              </a:rPr>
              <a:t> </a:t>
            </a:r>
            <a:r>
              <a:rPr lang="th-TH" sz="1800" dirty="0" smtClean="0">
                <a:solidFill>
                  <a:prstClr val="black"/>
                </a:solidFill>
                <a:cs typeface="Angsana New" panose="02020603050405020304" pitchFamily="18" charset="-34"/>
              </a:rPr>
              <a:t>สหรัฐฯ ยังคงให้ความสำคัญกับการบังคับใช้กฎหมาย การดำเนินคดีกับเจ้าหน้าที่ของรัฐ การคุ้มครองช่วยเหลือผู้เสียหายและประชากรกลุ่มเสี่ยง การแก้ไขปัญหาการค้ามนุษย์ในภาคประมง แรงงานบังคับและแรงงานขัดหนี้ การตรวจแรงงาน รวมทั้งความร่วมมือกับภาคส่วนที่เกี่ยวข้อง</a:t>
            </a:r>
          </a:p>
          <a:p>
            <a:pPr algn="thaiDist"/>
            <a:endParaRPr lang="th-TH" sz="1800" dirty="0" smtClean="0">
              <a:solidFill>
                <a:prstClr val="black"/>
              </a:solidFill>
              <a:cs typeface="Angsana New" panose="02020603050405020304" pitchFamily="18" charset="-34"/>
            </a:endParaRPr>
          </a:p>
          <a:p>
            <a:endParaRPr lang="th-TH" sz="2000" dirty="0" smtClean="0">
              <a:solidFill>
                <a:prstClr val="black"/>
              </a:solidFill>
              <a:cs typeface="Angsana New" panose="02020603050405020304" pitchFamily="18" charset="-34"/>
            </a:endParaRPr>
          </a:p>
          <a:p>
            <a:endParaRPr lang="th-TH" sz="2000" dirty="0" smtClean="0">
              <a:solidFill>
                <a:prstClr val="black"/>
              </a:solidFill>
              <a:cs typeface="Angsana New" panose="02020603050405020304" pitchFamily="18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6429388" y="714356"/>
            <a:ext cx="2643206" cy="54292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2000" b="1" u="sng" dirty="0" smtClean="0">
                <a:solidFill>
                  <a:prstClr val="black"/>
                </a:solidFill>
                <a:cs typeface="Angsana New" panose="02020603050405020304" pitchFamily="18" charset="-34"/>
              </a:rPr>
              <a:t>การดำเนินงานต่อไป</a:t>
            </a:r>
          </a:p>
          <a:p>
            <a:endParaRPr lang="th-TH" sz="1000" b="1" u="sng" dirty="0" smtClean="0">
              <a:solidFill>
                <a:prstClr val="black"/>
              </a:solidFill>
              <a:cs typeface="Angsana New" panose="02020603050405020304" pitchFamily="18" charset="-34"/>
            </a:endParaRPr>
          </a:p>
          <a:p>
            <a:pPr algn="thaiDist"/>
            <a:r>
              <a:rPr lang="th-TH" sz="2000" dirty="0" smtClean="0">
                <a:solidFill>
                  <a:prstClr val="black"/>
                </a:solidFill>
                <a:cs typeface="Angsana New" panose="02020603050405020304" pitchFamily="18" charset="-34"/>
              </a:rPr>
              <a:t>     </a:t>
            </a:r>
            <a:r>
              <a:rPr lang="th-TH" sz="1800" dirty="0" smtClean="0">
                <a:solidFill>
                  <a:prstClr val="black"/>
                </a:solidFill>
                <a:cs typeface="Angsana New" panose="02020603050405020304" pitchFamily="18" charset="-34"/>
              </a:rPr>
              <a:t>๑. จัดทำแผนปฏิบัติการเร่งด่วน        ๖ เดือน หลังของปี ๒๕๕๙ โดยพิจารณาจากข้อเสนอแนะของสหรัฐฯ ๑๗ ข้อ</a:t>
            </a:r>
          </a:p>
          <a:p>
            <a:endParaRPr lang="th-TH" sz="900" dirty="0" smtClean="0">
              <a:solidFill>
                <a:prstClr val="black"/>
              </a:solidFill>
              <a:cs typeface="Angsana New" panose="02020603050405020304" pitchFamily="18" charset="-34"/>
            </a:endParaRPr>
          </a:p>
          <a:p>
            <a:pPr algn="thaiDist"/>
            <a:r>
              <a:rPr lang="th-TH" sz="2000" dirty="0" smtClean="0">
                <a:solidFill>
                  <a:prstClr val="black"/>
                </a:solidFill>
              </a:rPr>
              <a:t>     </a:t>
            </a:r>
            <a:r>
              <a:rPr lang="th-TH" sz="1800" dirty="0" smtClean="0">
                <a:solidFill>
                  <a:prstClr val="black"/>
                </a:solidFill>
                <a:cs typeface="Angsana New" panose="02020603050405020304" pitchFamily="18" charset="-34"/>
              </a:rPr>
              <a:t>๒. จัดประชุมคณะกรรมการป้องกันและปราบปรามการค้ามนุษย์ (</a:t>
            </a:r>
            <a:r>
              <a:rPr lang="th-TH" sz="1800" dirty="0" err="1" smtClean="0">
                <a:solidFill>
                  <a:prstClr val="black"/>
                </a:solidFill>
                <a:cs typeface="Angsana New" panose="02020603050405020304" pitchFamily="18" charset="-34"/>
              </a:rPr>
              <a:t>ปค</a:t>
            </a:r>
            <a:r>
              <a:rPr lang="th-TH" sz="1800" dirty="0" smtClean="0">
                <a:solidFill>
                  <a:prstClr val="black"/>
                </a:solidFill>
                <a:cs typeface="Angsana New" panose="02020603050405020304" pitchFamily="18" charset="-34"/>
              </a:rPr>
              <a:t>ม.) ที่มีรองนายกรัฐมนตรี (พลเอก ประวิตร   วงษ์สุวรรณ) เป็นประธาน เพื่อพิจารณาแผนปฏิบัติการฯ</a:t>
            </a:r>
          </a:p>
          <a:p>
            <a:endParaRPr lang="th-TH" sz="900" dirty="0" smtClean="0">
              <a:solidFill>
                <a:prstClr val="black"/>
              </a:solidFill>
              <a:cs typeface="Angsana New" panose="02020603050405020304" pitchFamily="18" charset="-34"/>
            </a:endParaRPr>
          </a:p>
          <a:p>
            <a:pPr algn="thaiDist"/>
            <a:r>
              <a:rPr lang="th-TH" sz="2000" dirty="0" smtClean="0">
                <a:solidFill>
                  <a:prstClr val="black"/>
                </a:solidFill>
              </a:rPr>
              <a:t>     </a:t>
            </a:r>
            <a:r>
              <a:rPr lang="th-TH" sz="1800" dirty="0" smtClean="0">
                <a:solidFill>
                  <a:prstClr val="black"/>
                </a:solidFill>
                <a:cs typeface="Angsana New" panose="02020603050405020304" pitchFamily="18" charset="-34"/>
              </a:rPr>
              <a:t>๓. จัดประชุมคณะกรรมการนโยบายแก้ไขปัญหาการค้ามนุษย์และการทำประมงผิดกฎหมาย ที่มีนายกรัฐมนตรีเป็นประธาน เพื่อให้ความเห็นชอบแผนปฏิบัติการฯ และใช้เป็นกรอบในการติดตามการดำเนินงานของหน่วยงานต่างๆ และเป็นกรอบการจัดทำรายงานประจำปี ๒๕๕๙</a:t>
            </a:r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3857620" y="714356"/>
            <a:ext cx="2500330" cy="6000792"/>
          </a:xfrm>
          <a:prstGeom prst="rect">
            <a:avLst/>
          </a:prstGeom>
          <a:solidFill>
            <a:srgbClr val="E4FFC9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2000" b="1" u="sng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ข้อเสนอแนะ ๑๗ ข้อ</a:t>
            </a:r>
          </a:p>
          <a:p>
            <a:r>
              <a:rPr lang="th-TH" sz="9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 </a:t>
            </a:r>
          </a:p>
          <a:p>
            <a:r>
              <a:rPr lang="th-TH" sz="2000" b="1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    </a:t>
            </a:r>
            <a:r>
              <a:rPr lang="th-TH" sz="1800" b="1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- ดำเนินคดี ๕ ข้อ </a:t>
            </a:r>
            <a:endParaRPr lang="en-US" sz="1800" b="1" dirty="0" smtClean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en-US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th-TH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ดำเนินคดีกับผู้กระทำผิด</a:t>
            </a:r>
            <a:r>
              <a:rPr lang="en-US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,</a:t>
            </a:r>
            <a:r>
              <a:rPr lang="th-TH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1800" dirty="0" err="1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จนท.</a:t>
            </a:r>
            <a:r>
              <a:rPr lang="th-TH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ของรัฐ</a:t>
            </a:r>
            <a:r>
              <a:rPr lang="en-US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, </a:t>
            </a:r>
            <a:r>
              <a:rPr lang="th-TH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เพิ่มทรัพยากร</a:t>
            </a:r>
            <a:r>
              <a:rPr lang="en-US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,</a:t>
            </a:r>
            <a:r>
              <a:rPr lang="th-TH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 เพิ่มขีดความสามารถ</a:t>
            </a:r>
            <a:r>
              <a:rPr lang="en-US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,</a:t>
            </a:r>
            <a:r>
              <a:rPr lang="th-TH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 พัฒนาการบังคับใช้ กม. เฉพาะด้าน</a:t>
            </a:r>
            <a:r>
              <a:rPr lang="en-US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)</a:t>
            </a:r>
          </a:p>
          <a:p>
            <a:endParaRPr lang="th-TH" sz="900" dirty="0" smtClean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sz="2000" b="1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    </a:t>
            </a:r>
            <a:r>
              <a:rPr lang="th-TH" sz="1800" b="1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- คุ้มครอง ๕ ข้อ </a:t>
            </a:r>
            <a:endParaRPr lang="en-US" sz="1800" b="1" dirty="0" smtClean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en-US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th-TH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เพิ่มความพยายามคัดแยก</a:t>
            </a:r>
            <a:r>
              <a:rPr lang="en-US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, </a:t>
            </a:r>
            <a:r>
              <a:rPr lang="th-TH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ปรับปรุงการคัดแยกโดยคำนึงถึงสิทธิและความปลอดภัย</a:t>
            </a:r>
            <a:r>
              <a:rPr lang="en-US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,</a:t>
            </a:r>
            <a:r>
              <a:rPr lang="th-TH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 การอยู่และทำงานของ </a:t>
            </a:r>
            <a:r>
              <a:rPr lang="th-TH" sz="1800" dirty="0" err="1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ผสห.</a:t>
            </a:r>
            <a:r>
              <a:rPr lang="en-US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,</a:t>
            </a:r>
            <a:r>
              <a:rPr lang="th-TH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 ล่าม</a:t>
            </a:r>
            <a:r>
              <a:rPr lang="en-US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, </a:t>
            </a:r>
            <a:r>
              <a:rPr lang="th-TH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เพิ่มแรงจูงใจให้ </a:t>
            </a:r>
            <a:r>
              <a:rPr lang="th-TH" sz="1800" dirty="0" err="1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ผสห.</a:t>
            </a:r>
            <a:r>
              <a:rPr lang="en-US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)</a:t>
            </a:r>
          </a:p>
          <a:p>
            <a:endParaRPr lang="en-US" sz="900" dirty="0" smtClean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en-US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   - </a:t>
            </a:r>
            <a:r>
              <a:rPr lang="th-TH" sz="1800" b="1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ป้องกัน ๕ ข้อ </a:t>
            </a:r>
            <a:endParaRPr lang="en-US" sz="1800" b="1" dirty="0" smtClean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en-US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th-TH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เพิ่มการฝึกอบรม</a:t>
            </a:r>
            <a:r>
              <a:rPr lang="en-US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,</a:t>
            </a:r>
            <a:r>
              <a:rPr lang="th-TH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 เพิ่มบทบาทผู้ตรวจ</a:t>
            </a:r>
            <a:r>
              <a:rPr lang="en-US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รง.</a:t>
            </a:r>
            <a:r>
              <a:rPr lang="en-US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, </a:t>
            </a:r>
            <a:r>
              <a:rPr lang="th-TH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ปรับปรุงการจัดหางาน</a:t>
            </a:r>
            <a:r>
              <a:rPr lang="en-US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,</a:t>
            </a:r>
            <a:r>
              <a:rPr lang="th-TH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 เพิ่มความตระหนักรู้</a:t>
            </a:r>
            <a:r>
              <a:rPr lang="en-US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, </a:t>
            </a:r>
            <a:r>
              <a:rPr lang="th-TH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ปรับปรุงสิทธิและสถานะทาง กม.ให้กลุ่มเสี่ยง</a:t>
            </a:r>
            <a:r>
              <a:rPr lang="en-US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)</a:t>
            </a:r>
          </a:p>
          <a:p>
            <a:endParaRPr lang="en-US" sz="900" dirty="0" smtClean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th-TH" sz="2000" b="1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    </a:t>
            </a:r>
            <a:r>
              <a:rPr lang="th-TH" sz="1800" b="1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- อื่น ๆ ๒ ข้อ </a:t>
            </a:r>
            <a:endParaRPr lang="en-US" sz="1800" b="1" dirty="0" smtClean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  <a:p>
            <a:r>
              <a:rPr lang="en-US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th-TH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เสรีภาพของสื่อ</a:t>
            </a:r>
            <a:r>
              <a:rPr lang="en-US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,</a:t>
            </a:r>
            <a:r>
              <a:rPr lang="th-TH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 ส่งเสริมภาคประชาสังคม</a:t>
            </a:r>
            <a:r>
              <a:rPr lang="en-US" sz="1800" dirty="0" smtClean="0">
                <a:solidFill>
                  <a:prstClr val="black"/>
                </a:solidFill>
                <a:latin typeface="Angsana New" pitchFamily="18" charset="-34"/>
                <a:cs typeface="Angsana New" pitchFamily="18" charset="-34"/>
              </a:rPr>
              <a:t>)</a:t>
            </a:r>
            <a:endParaRPr lang="th-TH" sz="1800" dirty="0">
              <a:solidFill>
                <a:prstClr val="black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21" name="รูปภาพ 20" descr="640_bk9geh8cicjde5i7hbei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668" y="1857364"/>
            <a:ext cx="2249316" cy="178595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22" name="รูปภาพ 21" descr="640_a6j7e9ja7ha7i9id6a6i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5984" y="2643182"/>
            <a:ext cx="1357322" cy="1009252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23" name="รูปภาพ 22" descr="640_6gigd8ij5jcaf98ckaki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51148" y="5572140"/>
            <a:ext cx="1892158" cy="1143008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10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804248" y="6381328"/>
            <a:ext cx="2133600" cy="365125"/>
          </a:xfrm>
        </p:spPr>
        <p:txBody>
          <a:bodyPr/>
          <a:lstStyle/>
          <a:p>
            <a:r>
              <a:rPr lang="th-TH" sz="18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1</a:t>
            </a:r>
            <a:endParaRPr lang="th-TH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68534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3125" t="11250" r="17969" b="10000"/>
          <a:stretch>
            <a:fillRect/>
          </a:stretch>
        </p:blipFill>
        <p:spPr bwMode="auto">
          <a:xfrm>
            <a:off x="71406" y="71414"/>
            <a:ext cx="8929750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7010432" y="6492899"/>
            <a:ext cx="2133600" cy="365125"/>
          </a:xfrm>
        </p:spPr>
        <p:txBody>
          <a:bodyPr/>
          <a:lstStyle/>
          <a:p>
            <a:fld id="{41C65664-F76C-43E2-8BCD-F40DA53940B0}" type="slidenum">
              <a:rPr lang="th-TH" sz="1800" b="1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pPr/>
              <a:t>10</a:t>
            </a:fld>
            <a:endParaRPr lang="th-TH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21448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3125" t="16250" r="17969" b="16250"/>
          <a:stretch>
            <a:fillRect/>
          </a:stretch>
        </p:blipFill>
        <p:spPr bwMode="auto">
          <a:xfrm>
            <a:off x="71406" y="71414"/>
            <a:ext cx="8952240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7010432" y="6492899"/>
            <a:ext cx="2133600" cy="365125"/>
          </a:xfrm>
        </p:spPr>
        <p:txBody>
          <a:bodyPr/>
          <a:lstStyle/>
          <a:p>
            <a:fld id="{41C65664-F76C-43E2-8BCD-F40DA53940B0}" type="slidenum">
              <a:rPr lang="th-TH" sz="1800" b="1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pPr/>
              <a:t>11</a:t>
            </a:fld>
            <a:endParaRPr lang="th-TH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24666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3125" t="12500" r="17969" b="13750"/>
          <a:stretch>
            <a:fillRect/>
          </a:stretch>
        </p:blipFill>
        <p:spPr bwMode="auto">
          <a:xfrm>
            <a:off x="71406" y="71414"/>
            <a:ext cx="8927328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7010432" y="6492899"/>
            <a:ext cx="2133600" cy="365125"/>
          </a:xfrm>
        </p:spPr>
        <p:txBody>
          <a:bodyPr/>
          <a:lstStyle/>
          <a:p>
            <a:fld id="{41C65664-F76C-43E2-8BCD-F40DA53940B0}" type="slidenum">
              <a:rPr lang="th-TH" sz="1800" b="1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pPr/>
              <a:t>12</a:t>
            </a:fld>
            <a:endParaRPr lang="th-TH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48437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3125" t="10000" r="17969" b="10000"/>
          <a:stretch>
            <a:fillRect/>
          </a:stretch>
        </p:blipFill>
        <p:spPr bwMode="auto">
          <a:xfrm>
            <a:off x="71406" y="71414"/>
            <a:ext cx="9019048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7010432" y="6492899"/>
            <a:ext cx="2133600" cy="365125"/>
          </a:xfrm>
        </p:spPr>
        <p:txBody>
          <a:bodyPr/>
          <a:lstStyle/>
          <a:p>
            <a:fld id="{41C65664-F76C-43E2-8BCD-F40DA53940B0}" type="slidenum">
              <a:rPr lang="th-TH" sz="1800" b="1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pPr/>
              <a:t>13</a:t>
            </a:fld>
            <a:endParaRPr lang="th-TH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38829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6929454" y="6429396"/>
            <a:ext cx="2133600" cy="365125"/>
          </a:xfrm>
        </p:spPr>
        <p:txBody>
          <a:bodyPr/>
          <a:lstStyle/>
          <a:p>
            <a:fld id="{41C65664-F76C-43E2-8BCD-F40DA53940B0}" type="slidenum">
              <a:rPr lang="th-TH" sz="1800" b="1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pPr/>
              <a:t>14</a:t>
            </a:fld>
            <a:endParaRPr lang="th-TH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3125" t="12500" r="17968" b="11250"/>
          <a:stretch>
            <a:fillRect/>
          </a:stretch>
        </p:blipFill>
        <p:spPr bwMode="auto">
          <a:xfrm>
            <a:off x="71405" y="142852"/>
            <a:ext cx="8989477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3631252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6858016" y="6492899"/>
            <a:ext cx="2133600" cy="365125"/>
          </a:xfrm>
        </p:spPr>
        <p:txBody>
          <a:bodyPr/>
          <a:lstStyle/>
          <a:p>
            <a:fld id="{41C65664-F76C-43E2-8BCD-F40DA53940B0}" type="slidenum">
              <a:rPr lang="th-TH" sz="1800" b="1" smtClean="0">
                <a:solidFill>
                  <a:prstClr val="black">
                    <a:lumMod val="95000"/>
                    <a:lumOff val="5000"/>
                  </a:prstClr>
                </a:solidFill>
                <a:latin typeface="TH SarabunPSK" pitchFamily="34" charset="-34"/>
                <a:cs typeface="TH SarabunPSK" pitchFamily="34" charset="-34"/>
              </a:rPr>
              <a:pPr/>
              <a:t>15</a:t>
            </a:fld>
            <a:endParaRPr lang="th-TH" sz="1800" b="1" dirty="0">
              <a:solidFill>
                <a:prstClr val="black">
                  <a:lumMod val="95000"/>
                  <a:lumOff val="5000"/>
                </a:prst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 l="3125" t="11250" r="17969" b="9999"/>
          <a:stretch>
            <a:fillRect/>
          </a:stretch>
        </p:blipFill>
        <p:spPr bwMode="auto">
          <a:xfrm>
            <a:off x="71406" y="142852"/>
            <a:ext cx="8933152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877616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31820" y="836712"/>
            <a:ext cx="2900020" cy="469911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ข้อเสนอแนะต่อรัฐบาล ๑๗ </a:t>
            </a:r>
            <a:r>
              <a:rPr lang="th-TH" sz="2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</a:t>
            </a:r>
            <a:endParaRPr lang="th-TH" sz="24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231820" y="1340768"/>
            <a:ext cx="4283030" cy="5040560"/>
          </a:xfrm>
        </p:spPr>
        <p:txBody>
          <a:bodyPr>
            <a:noAutofit/>
          </a:bodyPr>
          <a:lstStyle/>
          <a:p>
            <a:pPr marL="0" indent="0" algn="thaiDist">
              <a:buNone/>
            </a:pPr>
            <a:r>
              <a:rPr lang="th-TH" sz="15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๑. </a:t>
            </a:r>
            <a:r>
              <a:rPr lang="th-TH" sz="15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ดำเนินคดีกับเจ้าหน้าที่ของรัฐ</a:t>
            </a:r>
            <a:r>
              <a:rPr lang="th-TH" sz="15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ที่เกี่ยวข้องกับการค้ามนุษย์ ตัดสิน และลงโทษเจ้าหน้าที่ดังกล่าวหากพบการกระทำผิดและ</a:t>
            </a:r>
            <a:r>
              <a:rPr lang="th-TH" sz="15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ตัดสินลงโทษอย่างเด็ดขาด</a:t>
            </a:r>
          </a:p>
          <a:p>
            <a:pPr marL="0" indent="0" algn="thaiDist">
              <a:buNone/>
            </a:pPr>
            <a:r>
              <a:rPr lang="th-TH" sz="15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๒. </a:t>
            </a:r>
            <a:r>
              <a:rPr lang="th-TH" sz="15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เพิ่มความพยายามในการคัดแยกผู้เสียหาย</a:t>
            </a:r>
            <a:r>
              <a:rPr lang="th-TH" sz="15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จากการค้ามนุษย์ที่เป็นกลุ่มเปราะบาง รวมทั้งกลุ่มผู้อพยพ กลุ่มบุคคลไร้สัญชาติ กลุ่มเด็ก และกลุ่มผู้ลี้ภัย</a:t>
            </a:r>
          </a:p>
          <a:p>
            <a:pPr marL="0" indent="0" algn="thaiDist">
              <a:buNone/>
            </a:pPr>
            <a:r>
              <a:rPr lang="th-TH" sz="15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๓. ดำเนินคดีและตัดสินลงโทษผู้ค้ามนุษย์ด้วยการ</a:t>
            </a:r>
            <a:r>
              <a:rPr lang="th-TH" sz="15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บังคับใช้กฎหมายเชิงรุก                  </a:t>
            </a:r>
            <a:r>
              <a:rPr lang="th-TH" sz="15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และสร้างความร่วมมืออย่างเป็นระบบกับภาคประชาสังคม</a:t>
            </a:r>
          </a:p>
          <a:p>
            <a:pPr marL="0" indent="0" algn="thaiDist">
              <a:buNone/>
            </a:pPr>
            <a:r>
              <a:rPr lang="th-TH" sz="15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๔. </a:t>
            </a:r>
            <a:r>
              <a:rPr lang="th-TH" sz="15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เพิ่มทรัพยากรสำหรับใช้ในการสืบสวน</a:t>
            </a:r>
            <a:r>
              <a:rPr lang="th-TH" sz="15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คดีค้ามนุษย์ การ</a:t>
            </a:r>
            <a:r>
              <a:rPr lang="th-TH" sz="15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ดำเนินคดี</a:t>
            </a:r>
            <a:r>
              <a:rPr lang="th-TH" sz="15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และในหน่วยงานศาลเป็นพิเศษ</a:t>
            </a:r>
          </a:p>
          <a:p>
            <a:pPr marL="0" indent="0" algn="thaiDist">
              <a:buNone/>
            </a:pPr>
            <a:r>
              <a:rPr lang="th-TH" sz="15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๕. </a:t>
            </a:r>
            <a:r>
              <a:rPr lang="th-TH" sz="15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เพิ่มการฝึกอบรมและทรัพยากรสำหรับ</a:t>
            </a:r>
            <a:r>
              <a:rPr lang="th-TH" sz="1500" b="1" dirty="0" err="1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ทีมสห</a:t>
            </a:r>
            <a:r>
              <a:rPr lang="th-TH" sz="15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วิชาชีพ </a:t>
            </a:r>
            <a:r>
              <a:rPr lang="th-TH" sz="15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ผู้ตรวจแรงงานบริเวณท่าเรือ บนเรือเพื่อให้ได้ข้อบ่งชี้ที่ชัดเจนมากขึ้นในการระบุแรงงานบังคับ              แรงงานขัดหนี้ และการส่งต่อกรณีการสอบสวนด้านอาชญากรรม</a:t>
            </a:r>
          </a:p>
          <a:p>
            <a:pPr marL="0" indent="0" algn="thaiDist">
              <a:buNone/>
            </a:pPr>
            <a:r>
              <a:rPr lang="th-TH" sz="15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๖. </a:t>
            </a:r>
            <a:r>
              <a:rPr lang="th-TH" sz="15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ปรับปรุงองค์ประกอบการคัดแยกผู้เสียหาย</a:t>
            </a:r>
            <a:r>
              <a:rPr lang="th-TH" sz="15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ฯ การคัดเลือก กระบวนการสัมภาษณ์ และการจัดลำดับของสิทธิ และความปลอดภัยของผู้เสียหายฯ</a:t>
            </a:r>
          </a:p>
          <a:p>
            <a:pPr marL="0" indent="0" algn="thaiDist">
              <a:buNone/>
            </a:pPr>
            <a:r>
              <a:rPr lang="th-TH" sz="15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๗. </a:t>
            </a:r>
            <a:r>
              <a:rPr lang="th-TH" sz="15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เพิ่มบทบาทของผู้ตรวจแรงงาน</a:t>
            </a:r>
            <a:r>
              <a:rPr lang="th-TH" sz="15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ในการตรวจและช่วยเหลือแรงงานค้ามนุษย์</a:t>
            </a:r>
          </a:p>
          <a:p>
            <a:pPr marL="0" indent="0" algn="thaiDist">
              <a:buNone/>
            </a:pPr>
            <a:r>
              <a:rPr lang="th-TH" sz="15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๘. ควบคุม สืบสวน และ</a:t>
            </a:r>
            <a:r>
              <a:rPr lang="th-TH" sz="15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ปรับปรุงกระบวนการจัดหาแรงงาน</a:t>
            </a:r>
            <a:r>
              <a:rPr lang="th-TH" sz="15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ที่เป็นแรงงาน                        ต่างด้าว</a:t>
            </a:r>
          </a:p>
          <a:p>
            <a:pPr marL="0" indent="0" algn="thaiDist">
              <a:buNone/>
            </a:pPr>
            <a:r>
              <a:rPr lang="th-TH" sz="15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๙. </a:t>
            </a:r>
            <a:r>
              <a:rPr lang="th-TH" sz="15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บังคับใช้กฎหมายใหม่อย่างเข้มงวด</a:t>
            </a:r>
            <a:r>
              <a:rPr lang="th-TH" sz="15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ต่อสถานะทางกฎหมายและการอนุญาตทำงานให้แก่ผู้เสียหายฯ และให้</a:t>
            </a:r>
            <a:r>
              <a:rPr lang="th-TH" sz="15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ผู้เสียหายที่เป็นผู้ใหญ่สามารถทำงานภายใ</a:t>
            </a:r>
            <a:r>
              <a:rPr lang="th-TH" sz="15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น                  </a:t>
            </a:r>
            <a:r>
              <a:rPr lang="th-TH" sz="15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และภายนอกสถานคุ้มครอง</a:t>
            </a:r>
            <a:r>
              <a:rPr lang="th-TH" sz="1500" b="1" dirty="0">
                <a:solidFill>
                  <a:schemeClr val="accent5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ฯ ตามกฎหมายป้องกัน และปราบปรามการค้ามนุษย์</a:t>
            </a:r>
          </a:p>
          <a:p>
            <a:pPr marL="0" indent="0">
              <a:buNone/>
            </a:pPr>
            <a:endParaRPr lang="th-TH" sz="15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buNone/>
            </a:pPr>
            <a:endParaRPr lang="th-TH" sz="15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>
              <a:buNone/>
            </a:pPr>
            <a:endParaRPr lang="th-TH" sz="1500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4629150" y="1340768"/>
            <a:ext cx="4353864" cy="5184576"/>
          </a:xfrm>
        </p:spPr>
        <p:txBody>
          <a:bodyPr>
            <a:noAutofit/>
          </a:bodyPr>
          <a:lstStyle/>
          <a:p>
            <a:pPr marL="0" indent="0" algn="thaiDist">
              <a:buNone/>
            </a:pPr>
            <a:r>
              <a:rPr lang="th-TH" sz="1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๑๐. </a:t>
            </a:r>
            <a:r>
              <a:rPr lang="th-TH" sz="15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เพิ่มจำนวนล่าม</a:t>
            </a:r>
            <a:r>
              <a:rPr lang="th-TH" sz="1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ที่ผ่านการรับรองในทุกหน่วยงานของรัฐสำหรับให้ความคุ้มครองแรงงาน ผู้อพยพ ผู้ลี้ภัย และผู้เสียหายจากการค้ามนุษย์</a:t>
            </a:r>
          </a:p>
          <a:p>
            <a:pPr marL="0" indent="0" algn="thaiDist">
              <a:buNone/>
            </a:pPr>
            <a:r>
              <a:rPr lang="th-TH" sz="1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๑๑. ส่งเสริมให้รัฐบาลมีการ</a:t>
            </a:r>
            <a:r>
              <a:rPr lang="th-TH" sz="15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บังคับใช้กฎหมายค้ามนุษย์ วางกฎระเบียบ </a:t>
            </a:r>
            <a:r>
              <a:rPr lang="th-TH" sz="1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โดยเฉพาะในระดับชาติและระดับท้องถิ่น</a:t>
            </a:r>
          </a:p>
          <a:p>
            <a:pPr marL="0" indent="0" algn="thaiDist">
              <a:buNone/>
            </a:pPr>
            <a:r>
              <a:rPr lang="th-TH" sz="1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๑๒. </a:t>
            </a:r>
            <a:r>
              <a:rPr lang="th-TH" sz="15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ส่งเสริมเสรีภาพของสื่อมวลชน</a:t>
            </a:r>
            <a:r>
              <a:rPr lang="th-TH" sz="1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ในการรายงานข่าวที่เกี่ยวกับการค้ามนุษย์</a:t>
            </a:r>
          </a:p>
          <a:p>
            <a:pPr marL="0" indent="0" algn="thaiDist">
              <a:buNone/>
            </a:pPr>
            <a:r>
              <a:rPr lang="th-TH" sz="1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๑๓. ส่งเสริมสภาพแวดล้อมที่เอื้อต่อ</a:t>
            </a:r>
            <a:r>
              <a:rPr lang="th-TH" sz="15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การมีส่วนร่วมของภาคประชาสังคม</a:t>
            </a:r>
            <a:r>
              <a:rPr lang="th-TH" sz="1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อย่างจริงจังในการต่อต้านการค้ามนุษย์</a:t>
            </a:r>
          </a:p>
          <a:p>
            <a:pPr marL="0" indent="0" algn="thaiDist">
              <a:buNone/>
            </a:pPr>
            <a:r>
              <a:rPr lang="th-TH" sz="1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๑๔. </a:t>
            </a:r>
            <a:r>
              <a:rPr lang="th-TH" sz="15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เพิ่มแรงจูงใจสำหรับผู้เสียหายฯ</a:t>
            </a:r>
            <a:r>
              <a:rPr lang="th-TH" sz="1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ที่ให้ความร่วมมือทางด้านกฎหมาย การสืบสวน และการดำเนินคดีค้ามนุษย์ รวมทั้งการให้ทางเลือกแก่ผู้เสียหายชาวต่างชาติในการส่งไปยังประเทศที่ผู้เสียหายเหล่านั้นอาจจะต้องเผชิญกับ                การถูกตามแก้แค้น หรือความทุกข์ยาก และการให้ความคุ้มครองแก่ผู้ที่เป็นพยานในคดีค้ามนุษย์</a:t>
            </a:r>
          </a:p>
          <a:p>
            <a:pPr marL="0" indent="0" algn="thaiDist">
              <a:buNone/>
            </a:pPr>
            <a:r>
              <a:rPr lang="th-TH" sz="1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๑๕. พัฒนากระบวนการบังคับใช้กฎหมายพิเศษ และการ</a:t>
            </a:r>
            <a:r>
              <a:rPr lang="th-TH" sz="15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จัดบริการด้านสวัสดิการสังคม</a:t>
            </a:r>
            <a:r>
              <a:rPr lang="th-TH" sz="1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สำหรับ</a:t>
            </a:r>
            <a:r>
              <a:rPr lang="th-TH" sz="15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ผู้เสียหายจากการค้ามนุษย์ที่เป็นเด็ก</a:t>
            </a:r>
          </a:p>
          <a:p>
            <a:pPr marL="0" indent="0" algn="thaiDist">
              <a:buNone/>
            </a:pPr>
            <a:r>
              <a:rPr lang="th-TH" sz="1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๑๖. เพิ่มความพยายามอย่างต่อเนื่องในกา</a:t>
            </a:r>
            <a:r>
              <a:rPr lang="th-TH" sz="15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รสร้างความตระหนักต่อปัญหาการค้ามนุษย์ให้กับนายจ้างและลูกค้าในธุรกิจให้บริการทางเพศ </a:t>
            </a:r>
            <a:r>
              <a:rPr lang="th-TH" sz="1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รวมทั้งนักท่องเที่ยวที่ใช้บริการทางเพศ</a:t>
            </a:r>
          </a:p>
          <a:p>
            <a:pPr marL="0" indent="0" algn="thaiDist">
              <a:buNone/>
            </a:pPr>
            <a:r>
              <a:rPr lang="th-TH" sz="1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๑๗. ปรับปรุงสิทธิของแรงงานต่างด้าว สถานะทางกฎหมาย และนโยบายด้านการ</a:t>
            </a:r>
            <a:r>
              <a:rPr lang="th-TH" sz="1500" b="1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บริหารจัดการแรงงานต่างด้าวเพื่อลดความเสี่ยง</a:t>
            </a:r>
            <a:r>
              <a:rPr lang="th-TH" sz="1500" b="1" dirty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ในการตกเป็นผู้เสียหายจากการค้ามนุษย์</a:t>
            </a:r>
          </a:p>
          <a:p>
            <a:pPr marL="0" indent="0">
              <a:buNone/>
            </a:pPr>
            <a:endParaRPr lang="th-TH" sz="1500" dirty="0"/>
          </a:p>
        </p:txBody>
      </p:sp>
      <p:sp>
        <p:nvSpPr>
          <p:cNvPr id="5" name="สี่เหลี่ยมมุมมน 7"/>
          <p:cNvSpPr/>
          <p:nvPr/>
        </p:nvSpPr>
        <p:spPr>
          <a:xfrm>
            <a:off x="1619672" y="264638"/>
            <a:ext cx="6143668" cy="500066"/>
          </a:xfrm>
          <a:prstGeom prst="roundRect">
            <a:avLst/>
          </a:prstGeom>
          <a:solidFill>
            <a:srgbClr val="99CC0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AngsanaUPC" pitchFamily="18" charset="-34"/>
                <a:cs typeface="Angsana New" panose="02020603050405020304" pitchFamily="18" charset="-34"/>
              </a:rPr>
              <a:t>รายงานการค้ามนุษย์ (</a:t>
            </a:r>
            <a:r>
              <a:rPr lang="en-US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AngsanaUPC" pitchFamily="18" charset="-34"/>
              </a:rPr>
              <a:t>TIP REPORT</a:t>
            </a:r>
            <a:r>
              <a:rPr lang="th-TH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AngsanaUPC" pitchFamily="18" charset="-34"/>
                <a:cs typeface="Angsana New" panose="02020603050405020304" pitchFamily="18" charset="-34"/>
              </a:rPr>
              <a:t>) ประจำปี ๒๕๕๙</a:t>
            </a:r>
          </a:p>
        </p:txBody>
      </p:sp>
      <p:sp>
        <p:nvSpPr>
          <p:cNvPr id="6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804248" y="6381328"/>
            <a:ext cx="2133600" cy="365125"/>
          </a:xfrm>
        </p:spPr>
        <p:txBody>
          <a:bodyPr/>
          <a:lstStyle/>
          <a:p>
            <a:r>
              <a:rPr lang="th-TH" sz="18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2</a:t>
            </a:r>
            <a:endParaRPr lang="th-TH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86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368712" y="934526"/>
          <a:ext cx="8451760" cy="5518815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1407156"/>
                <a:gridCol w="1006372"/>
                <a:gridCol w="1006372"/>
                <a:gridCol w="1006372"/>
                <a:gridCol w="1006372"/>
                <a:gridCol w="1006372"/>
                <a:gridCol w="1006372"/>
                <a:gridCol w="1006372"/>
              </a:tblGrid>
              <a:tr h="367921"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ประเทศ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2553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2554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2555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2556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2557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2558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2559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3399FF"/>
                    </a:solidFill>
                  </a:tcPr>
                </a:tc>
              </a:tr>
              <a:tr h="367921"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ไทย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800" b="1"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800" b="1"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800" b="1"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en-US" sz="1800" b="1"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en-US" sz="1800" b="1"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67921"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th-TH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กัมพูชา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</a:tr>
              <a:tr h="367921"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บรูไน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</a:tr>
              <a:tr h="367921"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เมียนมา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</a:tr>
              <a:tr h="367921"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th-TH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ฟิลิปปินส์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</a:tr>
              <a:tr h="367921"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มาเลเซีย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</a:tr>
              <a:tr h="367921"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ลาว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</a:tr>
              <a:tr h="367921"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เวียดนาม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</a:tr>
              <a:tr h="367921"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สิงคโปร์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</a:tr>
              <a:tr h="367921"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อินโดนีเซีย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CCFF99"/>
                    </a:solidFill>
                  </a:tcPr>
                </a:tc>
              </a:tr>
              <a:tr h="367921"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th-TH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เกาหลีใต้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67921"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จีน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2.5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67921"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ญี่ปุ่น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67921"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th-TH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สหรัฐอเมริกา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th-TH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1500" b="1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1500" b="1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ordia New" panose="020B0304020202020204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47888" marR="47888" marT="0" marB="0">
                    <a:solidFill>
                      <a:srgbClr val="FF66FF"/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255810" y="260648"/>
            <a:ext cx="6906058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th-TH" b="1" dirty="0" smtClean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ผลการจัดระดับของประเทศสมาชิกอาเซียน บวก ๓ และสหรัฐอเมริกา</a:t>
            </a:r>
            <a:endParaRPr lang="en-US" b="1" dirty="0">
              <a:solidFill>
                <a:prstClr val="black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929454" y="6492875"/>
            <a:ext cx="2133600" cy="365125"/>
          </a:xfrm>
        </p:spPr>
        <p:txBody>
          <a:bodyPr/>
          <a:lstStyle/>
          <a:p>
            <a:r>
              <a:rPr lang="th-TH" sz="18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endParaRPr lang="th-TH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415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CCC">
                <a:alpha val="67000"/>
              </a:srgbClr>
            </a:gs>
            <a:gs pos="25000">
              <a:schemeClr val="accent3">
                <a:lumMod val="40000"/>
                <a:lumOff val="60000"/>
                <a:alpha val="86000"/>
              </a:schemeClr>
            </a:gs>
            <a:gs pos="75000">
              <a:schemeClr val="accent5">
                <a:lumMod val="75000"/>
                <a:alpha val="55000"/>
              </a:schemeClr>
            </a:gs>
            <a:gs pos="100000">
              <a:srgbClr val="00B0F0">
                <a:alpha val="79000"/>
              </a:srgb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 l="18750" t="21250" r="15625" b="20000"/>
          <a:stretch>
            <a:fillRect/>
          </a:stretch>
        </p:blipFill>
        <p:spPr bwMode="auto">
          <a:xfrm>
            <a:off x="7215206" y="4786322"/>
            <a:ext cx="1585821" cy="11893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2" name="รูปภาพ 111" descr="1.jpg"/>
          <p:cNvPicPr>
            <a:picLocks noChangeAspect="1"/>
          </p:cNvPicPr>
          <p:nvPr/>
        </p:nvPicPr>
        <p:blipFill>
          <a:blip r:embed="rId4"/>
          <a:srcRect l="12500" t="11231" r="3125" b="18280"/>
          <a:stretch>
            <a:fillRect/>
          </a:stretch>
        </p:blipFill>
        <p:spPr>
          <a:xfrm>
            <a:off x="2714612" y="1214422"/>
            <a:ext cx="3011458" cy="1785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66" name="ตัวเชื่อมต่อตรง 65"/>
          <p:cNvCxnSpPr>
            <a:stCxn id="6" idx="2"/>
            <a:endCxn id="11" idx="4"/>
          </p:cNvCxnSpPr>
          <p:nvPr/>
        </p:nvCxnSpPr>
        <p:spPr>
          <a:xfrm rot="5400000">
            <a:off x="-537847" y="4784291"/>
            <a:ext cx="3685977" cy="3286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สี่เหลี่ยมมุมมน 3"/>
          <p:cNvSpPr/>
          <p:nvPr/>
        </p:nvSpPr>
        <p:spPr>
          <a:xfrm>
            <a:off x="2714612" y="357166"/>
            <a:ext cx="3214710" cy="571504"/>
          </a:xfrm>
          <a:prstGeom prst="roundRect">
            <a:avLst/>
          </a:prstGeom>
          <a:solidFill>
            <a:srgbClr val="92D05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solidFill>
                  <a:srgbClr val="44546A">
                    <a:lumMod val="50000"/>
                  </a:srgbClr>
                </a:solidFill>
                <a:latin typeface="TH SarabunPSK" pitchFamily="34" charset="-34"/>
                <a:cs typeface="TH SarabunPSK" pitchFamily="34" charset="-34"/>
              </a:rPr>
              <a:t>ปัจจัยแห่งความสำเร็จ</a:t>
            </a:r>
            <a:endParaRPr lang="th-TH" sz="3600" b="1" dirty="0">
              <a:solidFill>
                <a:srgbClr val="44546A">
                  <a:lumMod val="50000"/>
                </a:srgb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259577" y="1285860"/>
            <a:ext cx="2071702" cy="785818"/>
          </a:xfrm>
          <a:prstGeom prst="rect">
            <a:avLst/>
          </a:prstGeom>
          <a:solidFill>
            <a:srgbClr val="D7AF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FontTx/>
              <a:buAutoNum type="arabicPeriod"/>
            </a:pPr>
            <a:r>
              <a:rPr lang="th-TH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ประกาศ</a:t>
            </a:r>
          </a:p>
          <a:p>
            <a:pPr marL="514350" indent="-514350" algn="ctr"/>
            <a:r>
              <a:rPr lang="th-TH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วาระแห่งชาติ</a:t>
            </a:r>
            <a:endParaRPr lang="th-TH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285720" y="2457667"/>
            <a:ext cx="2071702" cy="50006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H SarabunPSK" pitchFamily="34" charset="-34"/>
                <a:cs typeface="TH SarabunPSK" pitchFamily="34" charset="-34"/>
              </a:rPr>
              <a:t>3. การแบ่งภารกิจ</a:t>
            </a:r>
            <a:endParaRPr lang="th-TH" b="1" dirty="0">
              <a:solidFill>
                <a:prstClr val="black">
                  <a:lumMod val="95000"/>
                  <a:lumOff val="5000"/>
                </a:prst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วงรี 6"/>
          <p:cNvSpPr/>
          <p:nvPr/>
        </p:nvSpPr>
        <p:spPr>
          <a:xfrm>
            <a:off x="428596" y="3214685"/>
            <a:ext cx="1662124" cy="457427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  <a:prstDash val="sysDash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ปราบปราม</a:t>
            </a:r>
            <a:endParaRPr lang="th-TH" sz="2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วงรี 7"/>
          <p:cNvSpPr/>
          <p:nvPr/>
        </p:nvSpPr>
        <p:spPr>
          <a:xfrm>
            <a:off x="428596" y="4757522"/>
            <a:ext cx="1662124" cy="457427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solidFill>
              <a:schemeClr val="tx1"/>
            </a:solidFill>
            <a:prstDash val="sysDash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IUU</a:t>
            </a:r>
            <a:endParaRPr lang="th-TH" sz="2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วงรี 8"/>
          <p:cNvSpPr/>
          <p:nvPr/>
        </p:nvSpPr>
        <p:spPr>
          <a:xfrm>
            <a:off x="345728" y="3853194"/>
            <a:ext cx="1828337" cy="718814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chemeClr val="tx1"/>
            </a:solidFill>
            <a:prstDash val="sysDash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ป้องกัน</a:t>
            </a:r>
          </a:p>
          <a:p>
            <a:pPr algn="ctr"/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สตรีและเด็ก</a:t>
            </a:r>
            <a:endParaRPr lang="th-TH" sz="2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วงรี 9"/>
          <p:cNvSpPr/>
          <p:nvPr/>
        </p:nvSpPr>
        <p:spPr>
          <a:xfrm>
            <a:off x="428596" y="5400464"/>
            <a:ext cx="1662124" cy="457427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19050">
            <a:solidFill>
              <a:schemeClr val="tx1"/>
            </a:solidFill>
            <a:prstDash val="sysDash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แรงงานเด็ก</a:t>
            </a:r>
            <a:endParaRPr lang="th-TH" sz="2400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วงรี 10"/>
          <p:cNvSpPr/>
          <p:nvPr/>
        </p:nvSpPr>
        <p:spPr>
          <a:xfrm>
            <a:off x="291436" y="6055590"/>
            <a:ext cx="1994548" cy="588120"/>
          </a:xfrm>
          <a:prstGeom prst="ellipse">
            <a:avLst/>
          </a:prstGeom>
          <a:solidFill>
            <a:srgbClr val="3399FF"/>
          </a:solidFill>
          <a:ln w="19050">
            <a:solidFill>
              <a:schemeClr val="tx1"/>
            </a:solidFill>
            <a:prstDash val="sysDash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ประชาสัมพันธ์</a:t>
            </a:r>
            <a:endParaRPr lang="th-TH" sz="2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6143636" y="1428736"/>
            <a:ext cx="1928826" cy="78581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H SarabunPSK" pitchFamily="34" charset="-34"/>
                <a:cs typeface="TH SarabunPSK" pitchFamily="34" charset="-34"/>
              </a:rPr>
              <a:t>2. การอำนวยการ</a:t>
            </a:r>
            <a:endParaRPr lang="th-TH" b="1" dirty="0">
              <a:solidFill>
                <a:prstClr val="black">
                  <a:lumMod val="95000"/>
                  <a:lumOff val="5000"/>
                </a:prst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2714612" y="3286124"/>
            <a:ext cx="2176580" cy="928694"/>
          </a:xfrm>
          <a:prstGeom prst="rect">
            <a:avLst/>
          </a:prstGeom>
          <a:solidFill>
            <a:srgbClr val="FFD253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H SarabunPSK" pitchFamily="34" charset="-34"/>
                <a:cs typeface="TH SarabunPSK" pitchFamily="34" charset="-34"/>
              </a:rPr>
              <a:t>4.  ขับเคลื่อน</a:t>
            </a:r>
          </a:p>
          <a:p>
            <a:r>
              <a:rPr lang="th-TH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H SarabunPSK" pitchFamily="34" charset="-34"/>
                <a:cs typeface="TH SarabunPSK" pitchFamily="34" charset="-34"/>
              </a:rPr>
              <a:t>    อย่างตรงเป้า</a:t>
            </a:r>
            <a:endParaRPr lang="th-TH" b="1" dirty="0">
              <a:solidFill>
                <a:prstClr val="black">
                  <a:lumMod val="95000"/>
                  <a:lumOff val="5000"/>
                </a:prst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2571736" y="4786322"/>
            <a:ext cx="2571768" cy="857256"/>
          </a:xfrm>
          <a:prstGeom prst="rect">
            <a:avLst/>
          </a:prstGeom>
          <a:solidFill>
            <a:srgbClr val="FF7D7D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H SarabunPSK" pitchFamily="34" charset="-34"/>
                <a:cs typeface="TH SarabunPSK" pitchFamily="34" charset="-34"/>
              </a:rPr>
              <a:t>5. มีศูนย์ปฏิบัติการร่วม</a:t>
            </a:r>
            <a:endParaRPr lang="th-TH" b="1" dirty="0">
              <a:solidFill>
                <a:prstClr val="black">
                  <a:lumMod val="95000"/>
                  <a:lumOff val="5000"/>
                </a:prst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มนมุมสี่เหลี่ยมด้านทแยงมุม 14"/>
          <p:cNvSpPr/>
          <p:nvPr/>
        </p:nvSpPr>
        <p:spPr>
          <a:xfrm>
            <a:off x="6143636" y="2627416"/>
            <a:ext cx="2214546" cy="428628"/>
          </a:xfrm>
          <a:prstGeom prst="round2DiagRect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ปิดจุดอ่อนทาง กม.</a:t>
            </a:r>
            <a:endParaRPr lang="th-TH" sz="2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มนมุมสี่เหลี่ยมด้านทแยงมุม 15"/>
          <p:cNvSpPr/>
          <p:nvPr/>
        </p:nvSpPr>
        <p:spPr>
          <a:xfrm>
            <a:off x="6143636" y="3143248"/>
            <a:ext cx="2214578" cy="357190"/>
          </a:xfrm>
          <a:prstGeom prst="round2DiagRect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ดำเนินคดีถึงที่สุด</a:t>
            </a:r>
            <a:endParaRPr lang="th-TH" sz="2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7" name="มนมุมสี่เหลี่ยมด้านทแยงมุม 16"/>
          <p:cNvSpPr/>
          <p:nvPr/>
        </p:nvSpPr>
        <p:spPr>
          <a:xfrm>
            <a:off x="6143636" y="3596016"/>
            <a:ext cx="3000364" cy="500066"/>
          </a:xfrm>
          <a:prstGeom prst="round2DiagRect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คุ้มครองศักดิ์ศรีความเป็นมนุษย์</a:t>
            </a:r>
            <a:endParaRPr lang="th-TH" sz="2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มนมุมสี่เหลี่ยมด้านทแยงมุม 17"/>
          <p:cNvSpPr/>
          <p:nvPr/>
        </p:nvSpPr>
        <p:spPr>
          <a:xfrm>
            <a:off x="6143636" y="4214818"/>
            <a:ext cx="2214578" cy="428628"/>
          </a:xfrm>
          <a:prstGeom prst="round2DiagRect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24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ป้องกันกลุ่มเสี่ยง</a:t>
            </a:r>
            <a:endParaRPr lang="th-TH" sz="24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9" name="ตัดมุมสี่เหลี่ยมด้านเดียวกัน 18"/>
          <p:cNvSpPr/>
          <p:nvPr/>
        </p:nvSpPr>
        <p:spPr>
          <a:xfrm>
            <a:off x="5500694" y="5000636"/>
            <a:ext cx="1571636" cy="857256"/>
          </a:xfrm>
          <a:prstGeom prst="snip2SameRect">
            <a:avLst/>
          </a:prstGeom>
          <a:solidFill>
            <a:srgbClr val="FFA7A7"/>
          </a:solidFill>
          <a:ln>
            <a:solidFill>
              <a:srgbClr val="C6605E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พลัง</a:t>
            </a:r>
          </a:p>
          <a:p>
            <a:pPr algn="ctr"/>
            <a:r>
              <a:rPr lang="th-TH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ประชารัฐ</a:t>
            </a:r>
            <a:endParaRPr lang="th-TH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51" name="ลูกศรเชื่อมต่อแบบตรง 50"/>
          <p:cNvCxnSpPr>
            <a:stCxn id="13" idx="3"/>
            <a:endCxn id="15" idx="2"/>
          </p:cNvCxnSpPr>
          <p:nvPr/>
        </p:nvCxnSpPr>
        <p:spPr>
          <a:xfrm flipV="1">
            <a:off x="4891192" y="2841730"/>
            <a:ext cx="1252444" cy="90874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3" name="ลูกศรเชื่อมต่อแบบตรง 52"/>
          <p:cNvCxnSpPr>
            <a:stCxn id="13" idx="3"/>
            <a:endCxn id="16" idx="2"/>
          </p:cNvCxnSpPr>
          <p:nvPr/>
        </p:nvCxnSpPr>
        <p:spPr>
          <a:xfrm flipV="1">
            <a:off x="4891192" y="3321843"/>
            <a:ext cx="1252444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5" name="ลูกศรเชื่อมต่อแบบตรง 54"/>
          <p:cNvCxnSpPr>
            <a:stCxn id="13" idx="3"/>
            <a:endCxn id="17" idx="2"/>
          </p:cNvCxnSpPr>
          <p:nvPr/>
        </p:nvCxnSpPr>
        <p:spPr>
          <a:xfrm>
            <a:off x="4891192" y="3750471"/>
            <a:ext cx="1252444" cy="955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7" name="ลูกศรเชื่อมต่อแบบตรง 56"/>
          <p:cNvCxnSpPr>
            <a:stCxn id="13" idx="3"/>
            <a:endCxn id="18" idx="2"/>
          </p:cNvCxnSpPr>
          <p:nvPr/>
        </p:nvCxnSpPr>
        <p:spPr>
          <a:xfrm>
            <a:off x="4891192" y="3750471"/>
            <a:ext cx="1252444" cy="67866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8" name="รูปห้าเหลี่ยม 57"/>
          <p:cNvSpPr/>
          <p:nvPr/>
        </p:nvSpPr>
        <p:spPr>
          <a:xfrm>
            <a:off x="2857488" y="6143644"/>
            <a:ext cx="6000792" cy="428628"/>
          </a:xfrm>
          <a:prstGeom prst="homePlate">
            <a:avLst/>
          </a:prstGeom>
          <a:solidFill>
            <a:srgbClr val="FF66F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Goal</a:t>
            </a:r>
            <a:r>
              <a:rPr lang="en-US" sz="2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26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มุ่งมั่นดำเนินงานต่อไป... ขจัดการค้ามนุษย์ให้หมดสิ้นไป</a:t>
            </a:r>
            <a:endParaRPr lang="th-TH" sz="26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68" name="ลูกศรเชื่อมต่อแบบตรง 67"/>
          <p:cNvCxnSpPr>
            <a:stCxn id="14" idx="3"/>
            <a:endCxn id="19" idx="2"/>
          </p:cNvCxnSpPr>
          <p:nvPr/>
        </p:nvCxnSpPr>
        <p:spPr>
          <a:xfrm>
            <a:off x="5143504" y="5214950"/>
            <a:ext cx="357190" cy="2143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929454" y="6492875"/>
            <a:ext cx="2133600" cy="365125"/>
          </a:xfrm>
        </p:spPr>
        <p:txBody>
          <a:bodyPr/>
          <a:lstStyle/>
          <a:p>
            <a:r>
              <a:rPr lang="th-TH" sz="18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4</a:t>
            </a:r>
            <a:endParaRPr lang="th-TH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69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3125" t="11250" r="17969" b="10000"/>
          <a:stretch>
            <a:fillRect/>
          </a:stretch>
        </p:blipFill>
        <p:spPr bwMode="auto">
          <a:xfrm>
            <a:off x="71405" y="71414"/>
            <a:ext cx="9047679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1C65664-F76C-43E2-8BCD-F40DA53940B0}" type="slidenum">
              <a:rPr lang="th-TH" sz="1800" b="1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pPr/>
              <a:t>5</a:t>
            </a:fld>
            <a:endParaRPr lang="th-TH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5917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41C65664-F76C-43E2-8BCD-F40DA53940B0}" type="slidenum">
              <a:rPr lang="th-TH" sz="1800" b="1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pPr/>
              <a:t>6</a:t>
            </a:fld>
            <a:endParaRPr lang="th-TH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3125" t="12500" r="17969" b="8750"/>
          <a:stretch>
            <a:fillRect/>
          </a:stretch>
        </p:blipFill>
        <p:spPr bwMode="auto">
          <a:xfrm>
            <a:off x="71406" y="71414"/>
            <a:ext cx="8933152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768970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7000892" y="6492899"/>
            <a:ext cx="2133600" cy="365125"/>
          </a:xfrm>
        </p:spPr>
        <p:txBody>
          <a:bodyPr/>
          <a:lstStyle/>
          <a:p>
            <a:fld id="{41C65664-F76C-43E2-8BCD-F40DA53940B0}" type="slidenum">
              <a:rPr lang="th-TH" sz="1800" b="1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pPr/>
              <a:t>7</a:t>
            </a:fld>
            <a:endParaRPr lang="th-TH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3125" t="12500" r="17694" b="12500"/>
          <a:stretch>
            <a:fillRect/>
          </a:stretch>
        </p:blipFill>
        <p:spPr bwMode="auto">
          <a:xfrm>
            <a:off x="71438" y="0"/>
            <a:ext cx="9001156" cy="65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6539963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3125" t="11250" r="17969" b="10000"/>
          <a:stretch>
            <a:fillRect/>
          </a:stretch>
        </p:blipFill>
        <p:spPr bwMode="auto">
          <a:xfrm>
            <a:off x="139442" y="71414"/>
            <a:ext cx="8933152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6929454" y="6492899"/>
            <a:ext cx="2133600" cy="365125"/>
          </a:xfrm>
        </p:spPr>
        <p:txBody>
          <a:bodyPr/>
          <a:lstStyle/>
          <a:p>
            <a:fld id="{41C65664-F76C-43E2-8BCD-F40DA53940B0}" type="slidenum">
              <a:rPr lang="th-TH" sz="1800" b="1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pPr/>
              <a:t>8</a:t>
            </a:fld>
            <a:endParaRPr lang="th-TH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39101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3125" t="11250" r="17968" b="11250"/>
          <a:stretch>
            <a:fillRect/>
          </a:stretch>
        </p:blipFill>
        <p:spPr bwMode="auto">
          <a:xfrm>
            <a:off x="71406" y="71414"/>
            <a:ext cx="8960860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7010432" y="6492899"/>
            <a:ext cx="2133600" cy="365125"/>
          </a:xfrm>
        </p:spPr>
        <p:txBody>
          <a:bodyPr/>
          <a:lstStyle/>
          <a:p>
            <a:fld id="{41C65664-F76C-43E2-8BCD-F40DA53940B0}" type="slidenum">
              <a:rPr lang="th-TH" sz="1800" b="1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pPr/>
              <a:t>9</a:t>
            </a:fld>
            <a:endParaRPr lang="th-TH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33633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4188</TotalTime>
  <Words>1331</Words>
  <Application>Microsoft Office PowerPoint</Application>
  <PresentationFormat>นำเสนอทางหน้าจอ (4:3)</PresentationFormat>
  <Paragraphs>225</Paragraphs>
  <Slides>15</Slides>
  <Notes>3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3</vt:i4>
      </vt:variant>
      <vt:variant>
        <vt:lpstr>ชื่อเรื่องภาพนิ่ง</vt:lpstr>
      </vt:variant>
      <vt:variant>
        <vt:i4>15</vt:i4>
      </vt:variant>
    </vt:vector>
  </HeadingPairs>
  <TitlesOfParts>
    <vt:vector size="18" baseType="lpstr">
      <vt:lpstr>Office Theme</vt:lpstr>
      <vt:lpstr>1_ชุดรูปแบบของ Office</vt:lpstr>
      <vt:lpstr>ชุดรูปแบบของ Office</vt:lpstr>
      <vt:lpstr>ภาพนิ่ง 1</vt:lpstr>
      <vt:lpstr>ข้อเสนอแนะต่อรัฐบาล ๑๗ ข้อ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ระเบียบวาระการประชุม คณะกรรมการนโยบายแก้ไขปัญหาการค้ามนุษย์และการทำประมงผิดกฎหมาย  ครั้งที่ ๑/๒๕๕๘ วันที่ ๑๘ กันยายน ๒๕๘ เวลา ๑๙.๐๐ น.  ณ ห้องสีเขียว ตึกไทยคู่ฟ้า ทำเนียบรัฐบาล ---------------</dc:title>
  <dc:creator>Windows User</dc:creator>
  <cp:lastModifiedBy>Windows User</cp:lastModifiedBy>
  <cp:revision>634</cp:revision>
  <cp:lastPrinted>2016-09-06T08:34:09Z</cp:lastPrinted>
  <dcterms:created xsi:type="dcterms:W3CDTF">2015-09-16T09:53:08Z</dcterms:created>
  <dcterms:modified xsi:type="dcterms:W3CDTF">2016-09-07T03:28:16Z</dcterms:modified>
</cp:coreProperties>
</file>